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Prompt Medium"/>
      <p:regular r:id="rId19"/>
    </p:embeddedFont>
    <p:embeddedFont>
      <p:font typeface="Prompt Medium"/>
      <p:regular r:id="rId20"/>
    </p:embeddedFont>
    <p:embeddedFont>
      <p:font typeface="Prompt Medium"/>
      <p:regular r:id="rId21"/>
    </p:embeddedFont>
    <p:embeddedFont>
      <p:font typeface="Prompt Medium"/>
      <p:regular r:id="rId22"/>
    </p:embeddedFont>
    <p:embeddedFont>
      <p:font typeface="Mukta Light"/>
      <p:regular r:id="rId23"/>
    </p:embeddedFont>
    <p:embeddedFont>
      <p:font typeface="Mukta Ligh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our presentation on the Interactive Digital Portfolio project.
This slide introduces the core purpose of the project - to create a dynamic personal website that showcases your skills, education, and professional presence in the tech industry.
The homepage design features a clean, modern aesthetic with a subtle gradient background, a circular profile picture, and elegant typography.
The overall mood is sophisticated and inviting, with a focus on presenting your digital identity in a visually compelling way.
This website will be an interactive platform for you to highlight your unique qualifications and experiences to potential employers or clients.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hyperlink" Target="https://kanagalakshmi157.github.io/TNSDC-FWD-DP/" TargetMode="External"/><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67462" y="1355288"/>
            <a:ext cx="4895374" cy="611981"/>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Digital Portfolio: </a:t>
            </a:r>
            <a:endParaRPr lang="en-US" sz="3850" dirty="0"/>
          </a:p>
        </p:txBody>
      </p:sp>
      <p:sp>
        <p:nvSpPr>
          <p:cNvPr id="4" name="Text 1"/>
          <p:cNvSpPr/>
          <p:nvPr/>
        </p:nvSpPr>
        <p:spPr>
          <a:xfrm>
            <a:off x="6367462" y="2297668"/>
            <a:ext cx="4895374" cy="611981"/>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Your Digital Identity</a:t>
            </a:r>
            <a:endParaRPr lang="en-US" sz="3850" dirty="0"/>
          </a:p>
        </p:txBody>
      </p:sp>
      <p:sp>
        <p:nvSpPr>
          <p:cNvPr id="5" name="Text 2"/>
          <p:cNvSpPr/>
          <p:nvPr/>
        </p:nvSpPr>
        <p:spPr>
          <a:xfrm>
            <a:off x="6367462" y="3240048"/>
            <a:ext cx="7381875" cy="440531"/>
          </a:xfrm>
          <a:prstGeom prst="rect">
            <a:avLst/>
          </a:prstGeom>
          <a:noFill/>
          <a:ln/>
        </p:spPr>
        <p:txBody>
          <a:bodyPr wrap="none" lIns="0" tIns="0" rIns="0" bIns="0" rtlCol="0" anchor="t"/>
          <a:lstStyle/>
          <a:p>
            <a:pPr algn="l" indent="0" marL="0">
              <a:lnSpc>
                <a:spcPts val="3450"/>
              </a:lnSpc>
              <a:buNone/>
            </a:pPr>
            <a:r>
              <a:rPr lang="en-US" sz="2150" b="1" dirty="0">
                <a:solidFill>
                  <a:srgbClr val="DAD8E9"/>
                </a:solidFill>
                <a:latin typeface="Mukta Light" pitchFamily="34" charset="0"/>
                <a:ea typeface="Mukta Light" pitchFamily="34" charset="-122"/>
                <a:cs typeface="Mukta Light" pitchFamily="34" charset="-120"/>
              </a:rPr>
              <a:t>STUDENT NAME:   V.KANAGA LAKSHMI.</a:t>
            </a:r>
            <a:endParaRPr lang="en-US" sz="2150" dirty="0"/>
          </a:p>
        </p:txBody>
      </p:sp>
      <p:sp>
        <p:nvSpPr>
          <p:cNvPr id="6" name="Text 3"/>
          <p:cNvSpPr/>
          <p:nvPr/>
        </p:nvSpPr>
        <p:spPr>
          <a:xfrm>
            <a:off x="6367462" y="3928348"/>
            <a:ext cx="7381875" cy="440531"/>
          </a:xfrm>
          <a:prstGeom prst="rect">
            <a:avLst/>
          </a:prstGeom>
          <a:noFill/>
          <a:ln/>
        </p:spPr>
        <p:txBody>
          <a:bodyPr wrap="none" lIns="0" tIns="0" rIns="0" bIns="0" rtlCol="0" anchor="t"/>
          <a:lstStyle/>
          <a:p>
            <a:pPr algn="l" indent="0" marL="0">
              <a:lnSpc>
                <a:spcPts val="3450"/>
              </a:lnSpc>
              <a:buNone/>
            </a:pPr>
            <a:r>
              <a:rPr lang="en-US" sz="2150" b="1" dirty="0">
                <a:solidFill>
                  <a:srgbClr val="DAD8E9"/>
                </a:solidFill>
                <a:latin typeface="Mukta Light" pitchFamily="34" charset="0"/>
                <a:ea typeface="Mukta Light" pitchFamily="34" charset="-122"/>
                <a:cs typeface="Mukta Light" pitchFamily="34" charset="-120"/>
              </a:rPr>
              <a:t>REGISTER NUMBER:  222402616</a:t>
            </a:r>
            <a:endParaRPr lang="en-US" sz="2150" dirty="0"/>
          </a:p>
        </p:txBody>
      </p:sp>
      <p:sp>
        <p:nvSpPr>
          <p:cNvPr id="7" name="Text 4"/>
          <p:cNvSpPr/>
          <p:nvPr/>
        </p:nvSpPr>
        <p:spPr>
          <a:xfrm>
            <a:off x="6367462" y="4616648"/>
            <a:ext cx="7381875" cy="440531"/>
          </a:xfrm>
          <a:prstGeom prst="rect">
            <a:avLst/>
          </a:prstGeom>
          <a:noFill/>
          <a:ln/>
        </p:spPr>
        <p:txBody>
          <a:bodyPr wrap="none" lIns="0" tIns="0" rIns="0" bIns="0" rtlCol="0" anchor="t"/>
          <a:lstStyle/>
          <a:p>
            <a:pPr algn="l" indent="0" marL="0">
              <a:lnSpc>
                <a:spcPts val="3450"/>
              </a:lnSpc>
              <a:buNone/>
            </a:pPr>
            <a:r>
              <a:rPr lang="en-US" sz="2150" b="1" dirty="0">
                <a:solidFill>
                  <a:srgbClr val="DAD8E9"/>
                </a:solidFill>
                <a:latin typeface="Mukta Light" pitchFamily="34" charset="0"/>
                <a:ea typeface="Mukta Light" pitchFamily="34" charset="-122"/>
                <a:cs typeface="Mukta Light" pitchFamily="34" charset="-120"/>
              </a:rPr>
              <a:t>NM ID:    asunm161222402616</a:t>
            </a:r>
            <a:endParaRPr lang="en-US" sz="2150" dirty="0"/>
          </a:p>
        </p:txBody>
      </p:sp>
      <p:sp>
        <p:nvSpPr>
          <p:cNvPr id="8" name="Text 5"/>
          <p:cNvSpPr/>
          <p:nvPr/>
        </p:nvSpPr>
        <p:spPr>
          <a:xfrm>
            <a:off x="6367462" y="5304949"/>
            <a:ext cx="7381875" cy="440531"/>
          </a:xfrm>
          <a:prstGeom prst="rect">
            <a:avLst/>
          </a:prstGeom>
          <a:noFill/>
          <a:ln/>
        </p:spPr>
        <p:txBody>
          <a:bodyPr wrap="none" lIns="0" tIns="0" rIns="0" bIns="0" rtlCol="0" anchor="t"/>
          <a:lstStyle/>
          <a:p>
            <a:pPr algn="l" indent="0" marL="0">
              <a:lnSpc>
                <a:spcPts val="3450"/>
              </a:lnSpc>
              <a:buNone/>
            </a:pPr>
            <a:r>
              <a:rPr lang="en-US" sz="2150" b="1" dirty="0">
                <a:solidFill>
                  <a:srgbClr val="DAD8E9"/>
                </a:solidFill>
                <a:latin typeface="Mukta Light" pitchFamily="34" charset="0"/>
                <a:ea typeface="Mukta Light" pitchFamily="34" charset="-122"/>
                <a:cs typeface="Mukta Light" pitchFamily="34" charset="-120"/>
              </a:rPr>
              <a:t>DEPARTMENT:     DATA SCIENCE</a:t>
            </a:r>
            <a:endParaRPr lang="en-US" sz="2150" dirty="0"/>
          </a:p>
        </p:txBody>
      </p:sp>
      <p:sp>
        <p:nvSpPr>
          <p:cNvPr id="9" name="Text 6"/>
          <p:cNvSpPr/>
          <p:nvPr/>
        </p:nvSpPr>
        <p:spPr>
          <a:xfrm>
            <a:off x="6367462" y="5993249"/>
            <a:ext cx="7381875" cy="881063"/>
          </a:xfrm>
          <a:prstGeom prst="rect">
            <a:avLst/>
          </a:prstGeom>
          <a:noFill/>
          <a:ln/>
        </p:spPr>
        <p:txBody>
          <a:bodyPr wrap="square" lIns="0" tIns="0" rIns="0" bIns="0" rtlCol="0" anchor="t"/>
          <a:lstStyle/>
          <a:p>
            <a:pPr algn="l" indent="0" marL="0">
              <a:lnSpc>
                <a:spcPts val="3450"/>
              </a:lnSpc>
              <a:buNone/>
            </a:pPr>
            <a:r>
              <a:rPr lang="en-US" sz="2150" b="1" dirty="0">
                <a:solidFill>
                  <a:srgbClr val="DAD8E9"/>
                </a:solidFill>
                <a:latin typeface="Mukta Light" pitchFamily="34" charset="0"/>
                <a:ea typeface="Mukta Light" pitchFamily="34" charset="-122"/>
                <a:cs typeface="Mukta Light" pitchFamily="34" charset="-120"/>
              </a:rPr>
              <a:t>COLLEGE:          PRINCE SHRI VENKATESHWARA ARTS AND SCIENCE COLLEGE</a:t>
            </a:r>
            <a:endParaRPr lang="en-US" sz="2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9487" y="584359"/>
            <a:ext cx="3804761" cy="366355"/>
          </a:xfrm>
          <a:prstGeom prst="rect">
            <a:avLst/>
          </a:prstGeom>
          <a:noFill/>
          <a:ln/>
        </p:spPr>
        <p:txBody>
          <a:bodyPr wrap="none" lIns="0" tIns="0" rIns="0" bIns="0" rtlCol="0" anchor="t"/>
          <a:lstStyle/>
          <a:p>
            <a:pPr algn="l" indent="0" marL="0">
              <a:lnSpc>
                <a:spcPts val="2850"/>
              </a:lnSpc>
              <a:buNone/>
            </a:pPr>
            <a:r>
              <a:rPr lang="en-US" sz="2300" b="1" dirty="0">
                <a:solidFill>
                  <a:srgbClr val="C6BFEE"/>
                </a:solidFill>
                <a:latin typeface="Prompt Medium" pitchFamily="34" charset="0"/>
                <a:ea typeface="Prompt Medium" pitchFamily="34" charset="-122"/>
                <a:cs typeface="Prompt Medium" pitchFamily="34" charset="-120"/>
              </a:rPr>
              <a:t>RESULTS &amp; SCREENSHOTS :</a:t>
            </a:r>
            <a:endParaRPr lang="en-US" sz="2300" dirty="0"/>
          </a:p>
        </p:txBody>
      </p:sp>
      <p:sp>
        <p:nvSpPr>
          <p:cNvPr id="3" name="Text 1"/>
          <p:cNvSpPr/>
          <p:nvPr/>
        </p:nvSpPr>
        <p:spPr>
          <a:xfrm>
            <a:off x="5005864" y="1115497"/>
            <a:ext cx="4618673" cy="274677"/>
          </a:xfrm>
          <a:prstGeom prst="rect">
            <a:avLst/>
          </a:prstGeom>
          <a:noFill/>
          <a:ln/>
        </p:spPr>
        <p:txBody>
          <a:bodyPr wrap="none" lIns="0" tIns="0" rIns="0" bIns="0" rtlCol="0" anchor="t"/>
          <a:lstStyle/>
          <a:p>
            <a:pPr algn="ctr" indent="0" marL="0">
              <a:lnSpc>
                <a:spcPts val="2150"/>
              </a:lnSpc>
              <a:buNone/>
            </a:pPr>
            <a:r>
              <a:rPr lang="en-US" sz="1700" dirty="0">
                <a:solidFill>
                  <a:srgbClr val="C6BFEE"/>
                </a:solidFill>
                <a:latin typeface="Prompt Medium" pitchFamily="34" charset="0"/>
                <a:ea typeface="Prompt Medium" pitchFamily="34" charset="-122"/>
                <a:cs typeface="Prompt Medium" pitchFamily="34" charset="-120"/>
              </a:rPr>
              <a:t>Showcasing the Interactive Digital Portfolio</a:t>
            </a:r>
            <a:endParaRPr lang="en-US" sz="1700" dirty="0"/>
          </a:p>
        </p:txBody>
      </p:sp>
      <p:pic>
        <p:nvPicPr>
          <p:cNvPr id="4" name="Image 0" descr="preencoded.png">    </p:cNvPr>
          <p:cNvPicPr>
            <a:picLocks noChangeAspect="1"/>
          </p:cNvPicPr>
          <p:nvPr/>
        </p:nvPicPr>
        <p:blipFill>
          <a:blip r:embed="rId1"/>
          <a:stretch>
            <a:fillRect/>
          </a:stretch>
        </p:blipFill>
        <p:spPr>
          <a:xfrm>
            <a:off x="667107" y="1745694"/>
            <a:ext cx="6582251" cy="2473166"/>
          </a:xfrm>
          <a:prstGeom prst="rect">
            <a:avLst/>
          </a:prstGeom>
        </p:spPr>
      </p:pic>
      <p:pic>
        <p:nvPicPr>
          <p:cNvPr id="5" name="Image 1" descr="preencoded.png">    </p:cNvPr>
          <p:cNvPicPr>
            <a:picLocks noChangeAspect="1"/>
          </p:cNvPicPr>
          <p:nvPr/>
        </p:nvPicPr>
        <p:blipFill>
          <a:blip r:embed="rId2"/>
          <a:stretch>
            <a:fillRect/>
          </a:stretch>
        </p:blipFill>
        <p:spPr>
          <a:xfrm>
            <a:off x="7381161" y="1745694"/>
            <a:ext cx="6582251" cy="2473166"/>
          </a:xfrm>
          <a:prstGeom prst="rect">
            <a:avLst/>
          </a:prstGeom>
        </p:spPr>
      </p:pic>
      <p:pic>
        <p:nvPicPr>
          <p:cNvPr id="6" name="Image 2" descr="preencoded.png">    </p:cNvPr>
          <p:cNvPicPr>
            <a:picLocks noChangeAspect="1"/>
          </p:cNvPicPr>
          <p:nvPr/>
        </p:nvPicPr>
        <p:blipFill>
          <a:blip r:embed="rId3"/>
          <a:stretch>
            <a:fillRect/>
          </a:stretch>
        </p:blipFill>
        <p:spPr>
          <a:xfrm>
            <a:off x="667107" y="4350663"/>
            <a:ext cx="6582251" cy="2473166"/>
          </a:xfrm>
          <a:prstGeom prst="rect">
            <a:avLst/>
          </a:prstGeom>
        </p:spPr>
      </p:pic>
      <p:pic>
        <p:nvPicPr>
          <p:cNvPr id="7" name="Image 3" descr="preencoded.png">    </p:cNvPr>
          <p:cNvPicPr>
            <a:picLocks noChangeAspect="1"/>
          </p:cNvPicPr>
          <p:nvPr/>
        </p:nvPicPr>
        <p:blipFill>
          <a:blip r:embed="rId4"/>
          <a:stretch>
            <a:fillRect/>
          </a:stretch>
        </p:blipFill>
        <p:spPr>
          <a:xfrm>
            <a:off x="7381161" y="4350663"/>
            <a:ext cx="6582251" cy="2473166"/>
          </a:xfrm>
          <a:prstGeom prst="rect">
            <a:avLst/>
          </a:prstGeom>
        </p:spPr>
      </p:pic>
      <p:sp>
        <p:nvSpPr>
          <p:cNvPr id="8" name="Text 2"/>
          <p:cNvSpPr/>
          <p:nvPr/>
        </p:nvSpPr>
        <p:spPr>
          <a:xfrm>
            <a:off x="659487" y="7117437"/>
            <a:ext cx="13311426" cy="527685"/>
          </a:xfrm>
          <a:prstGeom prst="rect">
            <a:avLst/>
          </a:prstGeom>
          <a:noFill/>
          <a:ln/>
        </p:spPr>
        <p:txBody>
          <a:bodyPr wrap="square" lIns="0" tIns="0" rIns="0" bIns="0" rtlCol="0" anchor="t"/>
          <a:lstStyle/>
          <a:p>
            <a:pPr algn="l" indent="0" marL="0">
              <a:lnSpc>
                <a:spcPts val="2050"/>
              </a:lnSpc>
              <a:buNone/>
            </a:pPr>
            <a:r>
              <a:rPr lang="en-US" sz="1250" dirty="0">
                <a:solidFill>
                  <a:srgbClr val="DAD8E9"/>
                </a:solidFill>
                <a:latin typeface="Mukta Light" pitchFamily="34" charset="0"/>
                <a:ea typeface="Mukta Light" pitchFamily="34" charset="-122"/>
                <a:cs typeface="Mukta Light" pitchFamily="34" charset="-120"/>
              </a:rPr>
              <a:t>The result is a fully functional and aesthetically pleasing portfolio website with modern UI and smooth animations. It effectively showcases personal details, educational background, and technical skills, providing easy access to all relevant contact links. These screenshots offer a glimpse into the polished design and intuitive user experience of the completed project.</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81063" y="1534358"/>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CONCLUSION</a:t>
            </a:r>
            <a:endParaRPr lang="en-US" sz="1900" dirty="0"/>
          </a:p>
        </p:txBody>
      </p:sp>
      <p:sp>
        <p:nvSpPr>
          <p:cNvPr id="3" name="Text 1"/>
          <p:cNvSpPr/>
          <p:nvPr/>
        </p:nvSpPr>
        <p:spPr>
          <a:xfrm>
            <a:off x="1774150" y="2060615"/>
            <a:ext cx="11081980" cy="844391"/>
          </a:xfrm>
          <a:prstGeom prst="rect">
            <a:avLst/>
          </a:prstGeom>
          <a:noFill/>
          <a:ln/>
        </p:spPr>
        <p:txBody>
          <a:bodyPr wrap="none" lIns="0" tIns="0" rIns="0" bIns="0" rtlCol="0" anchor="t"/>
          <a:lstStyle/>
          <a:p>
            <a:pPr algn="ctr" indent="0" marL="0">
              <a:lnSpc>
                <a:spcPts val="6600"/>
              </a:lnSpc>
              <a:buNone/>
            </a:pPr>
            <a:r>
              <a:rPr lang="en-US" sz="5300" dirty="0">
                <a:solidFill>
                  <a:srgbClr val="C6BFEE"/>
                </a:solidFill>
                <a:latin typeface="Prompt Medium" pitchFamily="34" charset="0"/>
                <a:ea typeface="Prompt Medium" pitchFamily="34" charset="-122"/>
                <a:cs typeface="Prompt Medium" pitchFamily="34" charset="-120"/>
              </a:rPr>
              <a:t>Your Digital Footprint for Success</a:t>
            </a:r>
            <a:endParaRPr lang="en-US" sz="5300" dirty="0"/>
          </a:p>
        </p:txBody>
      </p:sp>
      <p:sp>
        <p:nvSpPr>
          <p:cNvPr id="4" name="Shape 2"/>
          <p:cNvSpPr/>
          <p:nvPr/>
        </p:nvSpPr>
        <p:spPr>
          <a:xfrm>
            <a:off x="881063" y="3235404"/>
            <a:ext cx="495657" cy="495657"/>
          </a:xfrm>
          <a:prstGeom prst="roundRect">
            <a:avLst>
              <a:gd name="adj" fmla="val 18667"/>
            </a:avLst>
          </a:prstGeom>
          <a:solidFill>
            <a:srgbClr val="542C49"/>
          </a:solidFill>
          <a:ln w="7620">
            <a:solidFill>
              <a:srgbClr val="6D4562"/>
            </a:solidFill>
            <a:prstDash val="solid"/>
          </a:ln>
        </p:spPr>
      </p:sp>
      <p:sp>
        <p:nvSpPr>
          <p:cNvPr id="5" name="Text 3"/>
          <p:cNvSpPr/>
          <p:nvPr/>
        </p:nvSpPr>
        <p:spPr>
          <a:xfrm>
            <a:off x="1596985" y="3311128"/>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Key Highlights</a:t>
            </a:r>
            <a:endParaRPr lang="en-US" sz="1900" dirty="0"/>
          </a:p>
        </p:txBody>
      </p:sp>
      <p:sp>
        <p:nvSpPr>
          <p:cNvPr id="6" name="Text 4"/>
          <p:cNvSpPr/>
          <p:nvPr/>
        </p:nvSpPr>
        <p:spPr>
          <a:xfrm>
            <a:off x="1596985" y="3749278"/>
            <a:ext cx="5580578" cy="352425"/>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DAD8E9"/>
                </a:solidFill>
                <a:latin typeface="Mukta Light" pitchFamily="34" charset="0"/>
                <a:ea typeface="Mukta Light" pitchFamily="34" charset="-122"/>
                <a:cs typeface="Mukta Light" pitchFamily="34" charset="-120"/>
              </a:rPr>
              <a:t>Key Highlights</a:t>
            </a:r>
            <a:endParaRPr lang="en-US" sz="1700" dirty="0"/>
          </a:p>
        </p:txBody>
      </p:sp>
      <p:sp>
        <p:nvSpPr>
          <p:cNvPr id="7" name="Text 5"/>
          <p:cNvSpPr/>
          <p:nvPr/>
        </p:nvSpPr>
        <p:spPr>
          <a:xfrm>
            <a:off x="1596985" y="4178737"/>
            <a:ext cx="5580578" cy="704850"/>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Built with </a:t>
            </a:r>
            <a:pPr algn="l" indent="0" marL="0">
              <a:lnSpc>
                <a:spcPts val="2750"/>
              </a:lnSpc>
              <a:buNone/>
            </a:pPr>
            <a:r>
              <a:rPr lang="en-US" sz="1700" b="1" dirty="0">
                <a:solidFill>
                  <a:srgbClr val="DAD8E9"/>
                </a:solidFill>
                <a:latin typeface="Mukta Light" pitchFamily="34" charset="0"/>
                <a:ea typeface="Mukta Light" pitchFamily="34" charset="-122"/>
                <a:cs typeface="Mukta Light" pitchFamily="34" charset="-120"/>
              </a:rPr>
              <a:t>HTML, CSS, JavaScript</a:t>
            </a:r>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 using Tailwind CSS &amp; Font Awesome</a:t>
            </a:r>
            <a:endParaRPr lang="en-US" sz="1700" dirty="0"/>
          </a:p>
        </p:txBody>
      </p:sp>
      <p:sp>
        <p:nvSpPr>
          <p:cNvPr id="8" name="Text 6"/>
          <p:cNvSpPr/>
          <p:nvPr/>
        </p:nvSpPr>
        <p:spPr>
          <a:xfrm>
            <a:off x="1596985" y="4960620"/>
            <a:ext cx="5580578"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Fully </a:t>
            </a:r>
            <a:pPr algn="l" indent="0" marL="0">
              <a:lnSpc>
                <a:spcPts val="2750"/>
              </a:lnSpc>
              <a:buNone/>
            </a:pPr>
            <a:r>
              <a:rPr lang="en-US" sz="1700" b="1" dirty="0">
                <a:solidFill>
                  <a:srgbClr val="DAD8E9"/>
                </a:solidFill>
                <a:latin typeface="Mukta Light" pitchFamily="34" charset="0"/>
                <a:ea typeface="Mukta Light" pitchFamily="34" charset="-122"/>
                <a:cs typeface="Mukta Light" pitchFamily="34" charset="-120"/>
              </a:rPr>
              <a:t>responsive &amp; interactive</a:t>
            </a:r>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 adapting to all devices</a:t>
            </a:r>
            <a:endParaRPr lang="en-US" sz="1700" dirty="0"/>
          </a:p>
        </p:txBody>
      </p:sp>
      <p:sp>
        <p:nvSpPr>
          <p:cNvPr id="9" name="Text 7"/>
          <p:cNvSpPr/>
          <p:nvPr/>
        </p:nvSpPr>
        <p:spPr>
          <a:xfrm>
            <a:off x="1596985" y="5390078"/>
            <a:ext cx="5580578"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Essential sections: </a:t>
            </a:r>
            <a:pPr algn="l" indent="0" marL="0">
              <a:lnSpc>
                <a:spcPts val="2750"/>
              </a:lnSpc>
              <a:buNone/>
            </a:pPr>
            <a:r>
              <a:rPr lang="en-US" sz="1700" i="1" dirty="0">
                <a:solidFill>
                  <a:srgbClr val="DAD8E9"/>
                </a:solidFill>
                <a:latin typeface="Mukta Light" pitchFamily="34" charset="0"/>
                <a:ea typeface="Mukta Light" pitchFamily="34" charset="-122"/>
                <a:cs typeface="Mukta Light" pitchFamily="34" charset="-120"/>
              </a:rPr>
              <a:t>Introduction, Skills, Education, Contact</a:t>
            </a:r>
            <a:endParaRPr lang="en-US" sz="1700" dirty="0"/>
          </a:p>
        </p:txBody>
      </p:sp>
      <p:sp>
        <p:nvSpPr>
          <p:cNvPr id="10" name="Shape 8"/>
          <p:cNvSpPr/>
          <p:nvPr/>
        </p:nvSpPr>
        <p:spPr>
          <a:xfrm>
            <a:off x="7452836" y="3235404"/>
            <a:ext cx="495657" cy="495657"/>
          </a:xfrm>
          <a:prstGeom prst="roundRect">
            <a:avLst>
              <a:gd name="adj" fmla="val 18667"/>
            </a:avLst>
          </a:prstGeom>
          <a:solidFill>
            <a:srgbClr val="542C49"/>
          </a:solidFill>
          <a:ln w="7620">
            <a:solidFill>
              <a:srgbClr val="6D4562"/>
            </a:solidFill>
            <a:prstDash val="solid"/>
          </a:ln>
        </p:spPr>
      </p:sp>
      <p:sp>
        <p:nvSpPr>
          <p:cNvPr id="11" name="Text 9"/>
          <p:cNvSpPr/>
          <p:nvPr/>
        </p:nvSpPr>
        <p:spPr>
          <a:xfrm>
            <a:off x="8168759" y="3311128"/>
            <a:ext cx="3619024"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Societal &amp; Professional Impact</a:t>
            </a:r>
            <a:endParaRPr lang="en-US" sz="1900" dirty="0"/>
          </a:p>
        </p:txBody>
      </p:sp>
      <p:sp>
        <p:nvSpPr>
          <p:cNvPr id="12" name="Text 10"/>
          <p:cNvSpPr/>
          <p:nvPr/>
        </p:nvSpPr>
        <p:spPr>
          <a:xfrm>
            <a:off x="8168759" y="3749278"/>
            <a:ext cx="5580578" cy="352425"/>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DAD8E9"/>
                </a:solidFill>
                <a:latin typeface="Mukta Light" pitchFamily="34" charset="0"/>
                <a:ea typeface="Mukta Light" pitchFamily="34" charset="-122"/>
                <a:cs typeface="Mukta Light" pitchFamily="34" charset="-120"/>
              </a:rPr>
              <a:t>Societal &amp; Professional Impact</a:t>
            </a:r>
            <a:endParaRPr lang="en-US" sz="1700" dirty="0"/>
          </a:p>
        </p:txBody>
      </p:sp>
      <p:sp>
        <p:nvSpPr>
          <p:cNvPr id="13" name="Text 11"/>
          <p:cNvSpPr/>
          <p:nvPr/>
        </p:nvSpPr>
        <p:spPr>
          <a:xfrm>
            <a:off x="8168759" y="4178737"/>
            <a:ext cx="5580578"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Helps aspiring developers showcase skills dynamically</a:t>
            </a:r>
            <a:endParaRPr lang="en-US" sz="1700" dirty="0"/>
          </a:p>
        </p:txBody>
      </p:sp>
      <p:sp>
        <p:nvSpPr>
          <p:cNvPr id="14" name="Text 12"/>
          <p:cNvSpPr/>
          <p:nvPr/>
        </p:nvSpPr>
        <p:spPr>
          <a:xfrm>
            <a:off x="8168759" y="4608195"/>
            <a:ext cx="5580578" cy="704850"/>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Assists recruiters in evaluating candidates beyond static resumes</a:t>
            </a:r>
            <a:endParaRPr lang="en-US" sz="1700" dirty="0"/>
          </a:p>
        </p:txBody>
      </p:sp>
      <p:sp>
        <p:nvSpPr>
          <p:cNvPr id="15" name="Text 13"/>
          <p:cNvSpPr/>
          <p:nvPr/>
        </p:nvSpPr>
        <p:spPr>
          <a:xfrm>
            <a:off x="8168759" y="5390078"/>
            <a:ext cx="5580578" cy="704850"/>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Promotes </a:t>
            </a:r>
            <a:pPr algn="l" indent="0" marL="0">
              <a:lnSpc>
                <a:spcPts val="2750"/>
              </a:lnSpc>
              <a:buNone/>
            </a:pPr>
            <a:r>
              <a:rPr lang="en-US" sz="1700" b="1" dirty="0">
                <a:solidFill>
                  <a:srgbClr val="DAD8E9"/>
                </a:solidFill>
                <a:latin typeface="Mukta Light" pitchFamily="34" charset="0"/>
                <a:ea typeface="Mukta Light" pitchFamily="34" charset="-122"/>
                <a:cs typeface="Mukta Light" pitchFamily="34" charset="-120"/>
              </a:rPr>
              <a:t>digital self-representation</a:t>
            </a:r>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 in the professional world</a:t>
            </a:r>
            <a:endParaRPr lang="en-US" sz="1700" dirty="0"/>
          </a:p>
        </p:txBody>
      </p:sp>
      <p:sp>
        <p:nvSpPr>
          <p:cNvPr id="16" name="Text 14"/>
          <p:cNvSpPr/>
          <p:nvPr/>
        </p:nvSpPr>
        <p:spPr>
          <a:xfrm>
            <a:off x="881063" y="6342698"/>
            <a:ext cx="12868275" cy="352425"/>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More than a website → a </a:t>
            </a:r>
            <a:pPr algn="l" indent="0" marL="0">
              <a:lnSpc>
                <a:spcPts val="2750"/>
              </a:lnSpc>
              <a:buNone/>
            </a:pPr>
            <a:r>
              <a:rPr lang="en-US" sz="1700" b="1" dirty="0">
                <a:solidFill>
                  <a:srgbClr val="DAD8E9"/>
                </a:solidFill>
                <a:latin typeface="Mukta Light" pitchFamily="34" charset="0"/>
                <a:ea typeface="Mukta Light" pitchFamily="34" charset="-122"/>
                <a:cs typeface="Mukta Light" pitchFamily="34" charset="-120"/>
              </a:rPr>
              <a:t>living resume</a:t>
            </a:r>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 and </a:t>
            </a:r>
            <a:pPr algn="l" indent="0" marL="0">
              <a:lnSpc>
                <a:spcPts val="2750"/>
              </a:lnSpc>
              <a:buNone/>
            </a:pPr>
            <a:r>
              <a:rPr lang="en-US" sz="1700" b="1" dirty="0">
                <a:solidFill>
                  <a:srgbClr val="DAD8E9"/>
                </a:solidFill>
                <a:latin typeface="Mukta Light" pitchFamily="34" charset="0"/>
                <a:ea typeface="Mukta Light" pitchFamily="34" charset="-122"/>
                <a:cs typeface="Mukta Light" pitchFamily="34" charset="-120"/>
              </a:rPr>
              <a:t>personal brand identity</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81063" y="3196828"/>
            <a:ext cx="12618482" cy="1835944"/>
          </a:xfrm>
          <a:prstGeom prst="rect">
            <a:avLst/>
          </a:prstGeom>
          <a:noFill/>
          <a:ln/>
        </p:spPr>
        <p:txBody>
          <a:bodyPr wrap="squar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GITHUB LINK:</a:t>
            </a:r>
            <a:pPr algn="l" indent="0" marL="0">
              <a:lnSpc>
                <a:spcPts val="4800"/>
              </a:lnSpc>
              <a:buNone/>
            </a:pPr>
            <a:r>
              <a:rPr lang="en-US" sz="3850" b="1" u="sng" dirty="0">
                <a:solidFill>
                  <a:srgbClr val="A95B95"/>
                </a:solidFill>
                <a:latin typeface="Prompt Medium" pitchFamily="34" charset="0"/>
                <a:ea typeface="Prompt Medium" pitchFamily="34" charset="-122"/>
                <a:cs typeface="Prompt Medium"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https://kanagalakshmi157.github.io/TNSDC-FWD-DP/</a:t>
            </a:r>
            <a:endParaRPr lang="en-US" sz="3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191101"/>
            <a:ext cx="3916323" cy="489466"/>
          </a:xfrm>
          <a:prstGeom prst="rect">
            <a:avLst/>
          </a:prstGeom>
          <a:noFill/>
          <a:ln/>
        </p:spPr>
        <p:txBody>
          <a:bodyPr wrap="none" lIns="0" tIns="0" rIns="0" bIns="0" rtlCol="0" anchor="t"/>
          <a:lstStyle/>
          <a:p>
            <a:pPr algn="l" indent="0" marL="0">
              <a:lnSpc>
                <a:spcPts val="3850"/>
              </a:lnSpc>
              <a:buNone/>
            </a:pPr>
            <a:r>
              <a:rPr lang="en-US" sz="3050" b="1" dirty="0">
                <a:solidFill>
                  <a:srgbClr val="C6BFEE"/>
                </a:solidFill>
                <a:latin typeface="Prompt Medium" pitchFamily="34" charset="0"/>
                <a:ea typeface="Prompt Medium" pitchFamily="34" charset="-122"/>
                <a:cs typeface="Prompt Medium" pitchFamily="34" charset="-120"/>
              </a:rPr>
              <a:t>PROJECT TITLE:</a:t>
            </a:r>
            <a:endParaRPr lang="en-US" sz="3050" dirty="0"/>
          </a:p>
        </p:txBody>
      </p:sp>
      <p:sp>
        <p:nvSpPr>
          <p:cNvPr id="3" name="Text 1"/>
          <p:cNvSpPr/>
          <p:nvPr/>
        </p:nvSpPr>
        <p:spPr>
          <a:xfrm>
            <a:off x="3937397" y="1900833"/>
            <a:ext cx="6755606" cy="844391"/>
          </a:xfrm>
          <a:prstGeom prst="rect">
            <a:avLst/>
          </a:prstGeom>
          <a:noFill/>
          <a:ln/>
        </p:spPr>
        <p:txBody>
          <a:bodyPr wrap="none" lIns="0" tIns="0" rIns="0" bIns="0" rtlCol="0" anchor="t"/>
          <a:lstStyle/>
          <a:p>
            <a:pPr algn="ctr" indent="0" marL="0">
              <a:lnSpc>
                <a:spcPts val="6600"/>
              </a:lnSpc>
              <a:buNone/>
            </a:pPr>
            <a:r>
              <a:rPr lang="en-US" sz="5300" dirty="0">
                <a:solidFill>
                  <a:srgbClr val="C6BFEE"/>
                </a:solidFill>
                <a:latin typeface="Prompt Medium" pitchFamily="34" charset="0"/>
                <a:ea typeface="Prompt Medium" pitchFamily="34" charset="-122"/>
                <a:cs typeface="Prompt Medium" pitchFamily="34" charset="-120"/>
              </a:rPr>
              <a:t>DIGITAL PORTFOLIO</a:t>
            </a:r>
            <a:endParaRPr lang="en-US" sz="5300" dirty="0"/>
          </a:p>
        </p:txBody>
      </p:sp>
      <p:sp>
        <p:nvSpPr>
          <p:cNvPr id="4" name="Shape 2"/>
          <p:cNvSpPr/>
          <p:nvPr/>
        </p:nvSpPr>
        <p:spPr>
          <a:xfrm>
            <a:off x="881063" y="3075623"/>
            <a:ext cx="4142542" cy="3010138"/>
          </a:xfrm>
          <a:prstGeom prst="roundRect">
            <a:avLst>
              <a:gd name="adj" fmla="val 3074"/>
            </a:avLst>
          </a:prstGeom>
          <a:solidFill>
            <a:srgbClr val="0B0C23">
              <a:alpha val="95000"/>
            </a:srgbClr>
          </a:solidFill>
          <a:ln w="30480">
            <a:solidFill>
              <a:srgbClr val="6D4562"/>
            </a:solidFill>
            <a:prstDash val="solid"/>
          </a:ln>
        </p:spPr>
      </p:sp>
      <p:sp>
        <p:nvSpPr>
          <p:cNvPr id="5" name="Shape 3"/>
          <p:cNvSpPr/>
          <p:nvPr/>
        </p:nvSpPr>
        <p:spPr>
          <a:xfrm>
            <a:off x="911543" y="3106103"/>
            <a:ext cx="4081582" cy="660797"/>
          </a:xfrm>
          <a:prstGeom prst="roundRect">
            <a:avLst>
              <a:gd name="adj" fmla="val 8467"/>
            </a:avLst>
          </a:prstGeom>
          <a:solidFill>
            <a:srgbClr val="542C49"/>
          </a:solidFill>
          <a:ln/>
        </p:spPr>
      </p:sp>
      <p:sp>
        <p:nvSpPr>
          <p:cNvPr id="6" name="Text 4"/>
          <p:cNvSpPr/>
          <p:nvPr/>
        </p:nvSpPr>
        <p:spPr>
          <a:xfrm>
            <a:off x="2787134" y="3226118"/>
            <a:ext cx="330398" cy="413028"/>
          </a:xfrm>
          <a:prstGeom prst="rect">
            <a:avLst/>
          </a:prstGeom>
          <a:noFill/>
          <a:ln/>
        </p:spPr>
        <p:txBody>
          <a:bodyPr wrap="none" lIns="0" tIns="0" rIns="0" bIns="0" rtlCol="0" anchor="t"/>
          <a:lstStyle/>
          <a:p>
            <a:pPr algn="l" indent="0" marL="0">
              <a:lnSpc>
                <a:spcPts val="2600"/>
              </a:lnSpc>
              <a:buNone/>
            </a:pPr>
            <a:r>
              <a:rPr lang="en-US" sz="2600" dirty="0">
                <a:solidFill>
                  <a:srgbClr val="DAD8E9"/>
                </a:solidFill>
                <a:latin typeface="Prompt Medium" pitchFamily="34" charset="0"/>
                <a:ea typeface="Prompt Medium" pitchFamily="34" charset="-122"/>
                <a:cs typeface="Prompt Medium" pitchFamily="34" charset="-120"/>
              </a:rPr>
              <a:t>1</a:t>
            </a:r>
            <a:endParaRPr lang="en-US" sz="2600" dirty="0"/>
          </a:p>
        </p:txBody>
      </p:sp>
      <p:sp>
        <p:nvSpPr>
          <p:cNvPr id="7" name="Text 5"/>
          <p:cNvSpPr/>
          <p:nvPr/>
        </p:nvSpPr>
        <p:spPr>
          <a:xfrm>
            <a:off x="1131808" y="3987165"/>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Project Name</a:t>
            </a:r>
            <a:endParaRPr lang="en-US" sz="1900" dirty="0"/>
          </a:p>
        </p:txBody>
      </p:sp>
      <p:sp>
        <p:nvSpPr>
          <p:cNvPr id="8" name="Text 6"/>
          <p:cNvSpPr/>
          <p:nvPr/>
        </p:nvSpPr>
        <p:spPr>
          <a:xfrm>
            <a:off x="1131808" y="4425315"/>
            <a:ext cx="3641050" cy="352425"/>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Interactive Digital Portfolio</a:t>
            </a:r>
            <a:endParaRPr lang="en-US" sz="1700" dirty="0"/>
          </a:p>
        </p:txBody>
      </p:sp>
      <p:sp>
        <p:nvSpPr>
          <p:cNvPr id="9" name="Shape 7"/>
          <p:cNvSpPr/>
          <p:nvPr/>
        </p:nvSpPr>
        <p:spPr>
          <a:xfrm>
            <a:off x="5243870" y="3075623"/>
            <a:ext cx="4142542" cy="3010138"/>
          </a:xfrm>
          <a:prstGeom prst="roundRect">
            <a:avLst>
              <a:gd name="adj" fmla="val 3074"/>
            </a:avLst>
          </a:prstGeom>
          <a:solidFill>
            <a:srgbClr val="0B0C23">
              <a:alpha val="95000"/>
            </a:srgbClr>
          </a:solidFill>
          <a:ln w="30480">
            <a:solidFill>
              <a:srgbClr val="6D4562"/>
            </a:solidFill>
            <a:prstDash val="solid"/>
          </a:ln>
        </p:spPr>
      </p:sp>
      <p:sp>
        <p:nvSpPr>
          <p:cNvPr id="10" name="Shape 8"/>
          <p:cNvSpPr/>
          <p:nvPr/>
        </p:nvSpPr>
        <p:spPr>
          <a:xfrm>
            <a:off x="5274350" y="3106103"/>
            <a:ext cx="4081582" cy="660797"/>
          </a:xfrm>
          <a:prstGeom prst="roundRect">
            <a:avLst>
              <a:gd name="adj" fmla="val 8467"/>
            </a:avLst>
          </a:prstGeom>
          <a:solidFill>
            <a:srgbClr val="542C49"/>
          </a:solidFill>
          <a:ln/>
        </p:spPr>
      </p:sp>
      <p:sp>
        <p:nvSpPr>
          <p:cNvPr id="11" name="Text 9"/>
          <p:cNvSpPr/>
          <p:nvPr/>
        </p:nvSpPr>
        <p:spPr>
          <a:xfrm>
            <a:off x="7149941" y="3226118"/>
            <a:ext cx="330398" cy="413028"/>
          </a:xfrm>
          <a:prstGeom prst="rect">
            <a:avLst/>
          </a:prstGeom>
          <a:noFill/>
          <a:ln/>
        </p:spPr>
        <p:txBody>
          <a:bodyPr wrap="none" lIns="0" tIns="0" rIns="0" bIns="0" rtlCol="0" anchor="t"/>
          <a:lstStyle/>
          <a:p>
            <a:pPr algn="l" indent="0" marL="0">
              <a:lnSpc>
                <a:spcPts val="2600"/>
              </a:lnSpc>
              <a:buNone/>
            </a:pPr>
            <a:r>
              <a:rPr lang="en-US" sz="2600" dirty="0">
                <a:solidFill>
                  <a:srgbClr val="DAD8E9"/>
                </a:solidFill>
                <a:latin typeface="Prompt Medium" pitchFamily="34" charset="0"/>
                <a:ea typeface="Prompt Medium" pitchFamily="34" charset="-122"/>
                <a:cs typeface="Prompt Medium" pitchFamily="34" charset="-120"/>
              </a:rPr>
              <a:t>2</a:t>
            </a:r>
            <a:endParaRPr lang="en-US" sz="2600" dirty="0"/>
          </a:p>
        </p:txBody>
      </p:sp>
      <p:sp>
        <p:nvSpPr>
          <p:cNvPr id="12" name="Text 10"/>
          <p:cNvSpPr/>
          <p:nvPr/>
        </p:nvSpPr>
        <p:spPr>
          <a:xfrm>
            <a:off x="5494615" y="3987165"/>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Objective</a:t>
            </a:r>
            <a:endParaRPr lang="en-US" sz="1900" dirty="0"/>
          </a:p>
        </p:txBody>
      </p:sp>
      <p:sp>
        <p:nvSpPr>
          <p:cNvPr id="13" name="Text 11"/>
          <p:cNvSpPr/>
          <p:nvPr/>
        </p:nvSpPr>
        <p:spPr>
          <a:xfrm>
            <a:off x="5494615" y="4425315"/>
            <a:ext cx="3641050" cy="140970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To build a personal portfolio website showcasing skills, education, and contact information for aspiring full-stack developers and data scientists.</a:t>
            </a:r>
            <a:endParaRPr lang="en-US" sz="1700" dirty="0"/>
          </a:p>
        </p:txBody>
      </p:sp>
      <p:sp>
        <p:nvSpPr>
          <p:cNvPr id="14" name="Shape 12"/>
          <p:cNvSpPr/>
          <p:nvPr/>
        </p:nvSpPr>
        <p:spPr>
          <a:xfrm>
            <a:off x="9606677" y="3075623"/>
            <a:ext cx="4142542" cy="3010138"/>
          </a:xfrm>
          <a:prstGeom prst="roundRect">
            <a:avLst>
              <a:gd name="adj" fmla="val 3074"/>
            </a:avLst>
          </a:prstGeom>
          <a:solidFill>
            <a:srgbClr val="0B0C23">
              <a:alpha val="95000"/>
            </a:srgbClr>
          </a:solidFill>
          <a:ln w="30480">
            <a:solidFill>
              <a:srgbClr val="6D4562"/>
            </a:solidFill>
            <a:prstDash val="solid"/>
          </a:ln>
        </p:spPr>
      </p:sp>
      <p:sp>
        <p:nvSpPr>
          <p:cNvPr id="15" name="Shape 13"/>
          <p:cNvSpPr/>
          <p:nvPr/>
        </p:nvSpPr>
        <p:spPr>
          <a:xfrm>
            <a:off x="9637157" y="3106103"/>
            <a:ext cx="4081582" cy="660797"/>
          </a:xfrm>
          <a:prstGeom prst="roundRect">
            <a:avLst>
              <a:gd name="adj" fmla="val 8467"/>
            </a:avLst>
          </a:prstGeom>
          <a:solidFill>
            <a:srgbClr val="542C49"/>
          </a:solidFill>
          <a:ln/>
        </p:spPr>
      </p:sp>
      <p:sp>
        <p:nvSpPr>
          <p:cNvPr id="16" name="Text 14"/>
          <p:cNvSpPr/>
          <p:nvPr/>
        </p:nvSpPr>
        <p:spPr>
          <a:xfrm>
            <a:off x="11512748" y="3226118"/>
            <a:ext cx="330398" cy="413028"/>
          </a:xfrm>
          <a:prstGeom prst="rect">
            <a:avLst/>
          </a:prstGeom>
          <a:noFill/>
          <a:ln/>
        </p:spPr>
        <p:txBody>
          <a:bodyPr wrap="none" lIns="0" tIns="0" rIns="0" bIns="0" rtlCol="0" anchor="t"/>
          <a:lstStyle/>
          <a:p>
            <a:pPr algn="l" indent="0" marL="0">
              <a:lnSpc>
                <a:spcPts val="2600"/>
              </a:lnSpc>
              <a:buNone/>
            </a:pPr>
            <a:r>
              <a:rPr lang="en-US" sz="2600" dirty="0">
                <a:solidFill>
                  <a:srgbClr val="DAD8E9"/>
                </a:solidFill>
                <a:latin typeface="Prompt Medium" pitchFamily="34" charset="0"/>
                <a:ea typeface="Prompt Medium" pitchFamily="34" charset="-122"/>
                <a:cs typeface="Prompt Medium" pitchFamily="34" charset="-120"/>
              </a:rPr>
              <a:t>3</a:t>
            </a:r>
            <a:endParaRPr lang="en-US" sz="2600" dirty="0"/>
          </a:p>
        </p:txBody>
      </p:sp>
      <p:sp>
        <p:nvSpPr>
          <p:cNvPr id="17" name="Text 15"/>
          <p:cNvSpPr/>
          <p:nvPr/>
        </p:nvSpPr>
        <p:spPr>
          <a:xfrm>
            <a:off x="9857423" y="3987165"/>
            <a:ext cx="2447687" cy="305991"/>
          </a:xfrm>
          <a:prstGeom prst="rect">
            <a:avLst/>
          </a:prstGeom>
          <a:noFill/>
          <a:ln/>
        </p:spPr>
        <p:txBody>
          <a:bodyPr wrap="none" lIns="0" tIns="0" rIns="0" bIns="0" rtlCol="0" anchor="t"/>
          <a:lstStyle/>
          <a:p>
            <a:pPr algn="l" indent="0" marL="0">
              <a:lnSpc>
                <a:spcPts val="2400"/>
              </a:lnSpc>
              <a:buNone/>
            </a:pPr>
            <a:r>
              <a:rPr lang="en-US" sz="1900" dirty="0">
                <a:solidFill>
                  <a:srgbClr val="DAD8E9"/>
                </a:solidFill>
                <a:latin typeface="Prompt Medium" pitchFamily="34" charset="0"/>
                <a:ea typeface="Prompt Medium" pitchFamily="34" charset="-122"/>
                <a:cs typeface="Prompt Medium" pitchFamily="34" charset="-120"/>
              </a:rPr>
              <a:t>Key Theme</a:t>
            </a:r>
            <a:endParaRPr lang="en-US" sz="1900" dirty="0"/>
          </a:p>
        </p:txBody>
      </p:sp>
      <p:sp>
        <p:nvSpPr>
          <p:cNvPr id="18" name="Text 16"/>
          <p:cNvSpPr/>
          <p:nvPr/>
        </p:nvSpPr>
        <p:spPr>
          <a:xfrm>
            <a:off x="9857423" y="4425315"/>
            <a:ext cx="3641050" cy="105727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Modern Gradient Theme: Soft blue to purple background with a minimalist, clean, and card-based layout.</a:t>
            </a:r>
            <a:endParaRPr lang="en-US" sz="1700" dirty="0"/>
          </a:p>
        </p:txBody>
      </p:sp>
      <p:sp>
        <p:nvSpPr>
          <p:cNvPr id="19" name="Text 17"/>
          <p:cNvSpPr/>
          <p:nvPr/>
        </p:nvSpPr>
        <p:spPr>
          <a:xfrm>
            <a:off x="881063" y="6333530"/>
            <a:ext cx="12868275" cy="704850"/>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The goal is to balance professional polish with creative flair, ensuring high readability and a modern user interface, incorporating interactive elements like hover effects, animations, and smooth scrolling for an engaging user experience.</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1614011"/>
            <a:ext cx="4895374" cy="611981"/>
          </a:xfrm>
          <a:prstGeom prst="rect">
            <a:avLst/>
          </a:prstGeom>
          <a:noFill/>
          <a:ln/>
        </p:spPr>
        <p:txBody>
          <a:bodyPr wrap="none" lIns="0" tIns="0" rIns="0" bIns="0" rtlCol="0" anchor="t"/>
          <a:lstStyle/>
          <a:p>
            <a:pPr algn="l" indent="0" marL="0">
              <a:lnSpc>
                <a:spcPts val="4800"/>
              </a:lnSpc>
              <a:buNone/>
            </a:pPr>
            <a:r>
              <a:rPr lang="en-US" sz="3850" b="1" u="sng" dirty="0">
                <a:solidFill>
                  <a:srgbClr val="C6BFEE"/>
                </a:solidFill>
                <a:latin typeface="Prompt Medium" pitchFamily="34" charset="0"/>
                <a:ea typeface="Prompt Medium" pitchFamily="34" charset="-122"/>
                <a:cs typeface="Prompt Medium" pitchFamily="34" charset="-120"/>
              </a:rPr>
              <a:t>AGENDA:</a:t>
            </a:r>
            <a:endParaRPr lang="en-US" sz="3850" dirty="0"/>
          </a:p>
        </p:txBody>
      </p:sp>
      <p:sp>
        <p:nvSpPr>
          <p:cNvPr id="3" name="Text 1"/>
          <p:cNvSpPr/>
          <p:nvPr/>
        </p:nvSpPr>
        <p:spPr>
          <a:xfrm>
            <a:off x="881063" y="2666524"/>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01</a:t>
            </a:r>
            <a:endParaRPr lang="en-US" sz="1700" dirty="0"/>
          </a:p>
        </p:txBody>
      </p:sp>
      <p:sp>
        <p:nvSpPr>
          <p:cNvPr id="4" name="Shape 2"/>
          <p:cNvSpPr/>
          <p:nvPr/>
        </p:nvSpPr>
        <p:spPr>
          <a:xfrm>
            <a:off x="881063" y="3010376"/>
            <a:ext cx="4142542" cy="30480"/>
          </a:xfrm>
          <a:prstGeom prst="rect">
            <a:avLst/>
          </a:prstGeom>
          <a:solidFill>
            <a:srgbClr val="A95B95"/>
          </a:solidFill>
          <a:ln/>
        </p:spPr>
      </p:sp>
      <p:sp>
        <p:nvSpPr>
          <p:cNvPr id="5" name="Text 3"/>
          <p:cNvSpPr/>
          <p:nvPr/>
        </p:nvSpPr>
        <p:spPr>
          <a:xfrm>
            <a:off x="881063" y="3181469"/>
            <a:ext cx="3084433" cy="367070"/>
          </a:xfrm>
          <a:prstGeom prst="rect">
            <a:avLst/>
          </a:prstGeom>
          <a:noFill/>
          <a:ln/>
        </p:spPr>
        <p:txBody>
          <a:bodyPr wrap="none" lIns="0" tIns="0" rIns="0" bIns="0" rtlCol="0" anchor="t"/>
          <a:lstStyle/>
          <a:p>
            <a:pPr algn="l" indent="0" marL="0">
              <a:lnSpc>
                <a:spcPts val="2850"/>
              </a:lnSpc>
              <a:buNone/>
            </a:pPr>
            <a:r>
              <a:rPr lang="en-US" sz="2300" b="1" dirty="0">
                <a:solidFill>
                  <a:srgbClr val="DAD8E9"/>
                </a:solidFill>
                <a:latin typeface="Prompt Medium" pitchFamily="34" charset="0"/>
                <a:ea typeface="Prompt Medium" pitchFamily="34" charset="-122"/>
                <a:cs typeface="Prompt Medium" pitchFamily="34" charset="-120"/>
              </a:rPr>
              <a:t>PROBLEM STATEMENT</a:t>
            </a:r>
            <a:endParaRPr lang="en-US" sz="2300" dirty="0"/>
          </a:p>
        </p:txBody>
      </p:sp>
      <p:sp>
        <p:nvSpPr>
          <p:cNvPr id="6" name="Text 4"/>
          <p:cNvSpPr/>
          <p:nvPr/>
        </p:nvSpPr>
        <p:spPr>
          <a:xfrm>
            <a:off x="5243870" y="2666524"/>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02</a:t>
            </a:r>
            <a:endParaRPr lang="en-US" sz="1700" dirty="0"/>
          </a:p>
        </p:txBody>
      </p:sp>
      <p:sp>
        <p:nvSpPr>
          <p:cNvPr id="7" name="Shape 5"/>
          <p:cNvSpPr/>
          <p:nvPr/>
        </p:nvSpPr>
        <p:spPr>
          <a:xfrm>
            <a:off x="5243870" y="3010376"/>
            <a:ext cx="4142542" cy="30480"/>
          </a:xfrm>
          <a:prstGeom prst="rect">
            <a:avLst/>
          </a:prstGeom>
          <a:solidFill>
            <a:srgbClr val="A95B95"/>
          </a:solidFill>
          <a:ln/>
        </p:spPr>
      </p:sp>
      <p:sp>
        <p:nvSpPr>
          <p:cNvPr id="8" name="Text 6"/>
          <p:cNvSpPr/>
          <p:nvPr/>
        </p:nvSpPr>
        <p:spPr>
          <a:xfrm>
            <a:off x="5243870" y="3181469"/>
            <a:ext cx="2937153" cy="367070"/>
          </a:xfrm>
          <a:prstGeom prst="rect">
            <a:avLst/>
          </a:prstGeom>
          <a:noFill/>
          <a:ln/>
        </p:spPr>
        <p:txBody>
          <a:bodyPr wrap="none" lIns="0" tIns="0" rIns="0" bIns="0" rtlCol="0" anchor="t"/>
          <a:lstStyle/>
          <a:p>
            <a:pPr algn="l" indent="0" marL="0">
              <a:lnSpc>
                <a:spcPts val="2850"/>
              </a:lnSpc>
              <a:buNone/>
            </a:pPr>
            <a:r>
              <a:rPr lang="en-US" sz="2300" b="1" dirty="0">
                <a:solidFill>
                  <a:srgbClr val="DAD8E9"/>
                </a:solidFill>
                <a:latin typeface="Prompt Medium" pitchFamily="34" charset="0"/>
                <a:ea typeface="Prompt Medium" pitchFamily="34" charset="-122"/>
                <a:cs typeface="Prompt Medium" pitchFamily="34" charset="-120"/>
              </a:rPr>
              <a:t>PROJECT OVERVIEW</a:t>
            </a:r>
            <a:endParaRPr lang="en-US" sz="2300" dirty="0"/>
          </a:p>
        </p:txBody>
      </p:sp>
      <p:sp>
        <p:nvSpPr>
          <p:cNvPr id="9" name="Text 7"/>
          <p:cNvSpPr/>
          <p:nvPr/>
        </p:nvSpPr>
        <p:spPr>
          <a:xfrm>
            <a:off x="9606677" y="2666524"/>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03</a:t>
            </a:r>
            <a:endParaRPr lang="en-US" sz="1700" dirty="0"/>
          </a:p>
        </p:txBody>
      </p:sp>
      <p:sp>
        <p:nvSpPr>
          <p:cNvPr id="10" name="Shape 8"/>
          <p:cNvSpPr/>
          <p:nvPr/>
        </p:nvSpPr>
        <p:spPr>
          <a:xfrm>
            <a:off x="9606677" y="3010376"/>
            <a:ext cx="4142542" cy="30480"/>
          </a:xfrm>
          <a:prstGeom prst="rect">
            <a:avLst/>
          </a:prstGeom>
          <a:solidFill>
            <a:srgbClr val="A95B95"/>
          </a:solidFill>
          <a:ln/>
        </p:spPr>
      </p:sp>
      <p:sp>
        <p:nvSpPr>
          <p:cNvPr id="11" name="Text 9"/>
          <p:cNvSpPr/>
          <p:nvPr/>
        </p:nvSpPr>
        <p:spPr>
          <a:xfrm>
            <a:off x="9606677" y="3181469"/>
            <a:ext cx="2937153" cy="367070"/>
          </a:xfrm>
          <a:prstGeom prst="rect">
            <a:avLst/>
          </a:prstGeom>
          <a:noFill/>
          <a:ln/>
        </p:spPr>
        <p:txBody>
          <a:bodyPr wrap="none" lIns="0" tIns="0" rIns="0" bIns="0" rtlCol="0" anchor="t"/>
          <a:lstStyle/>
          <a:p>
            <a:pPr algn="l" indent="0" marL="0">
              <a:lnSpc>
                <a:spcPts val="2850"/>
              </a:lnSpc>
              <a:buNone/>
            </a:pPr>
            <a:r>
              <a:rPr lang="en-US" sz="2300" b="1" dirty="0">
                <a:solidFill>
                  <a:srgbClr val="DAD8E9"/>
                </a:solidFill>
                <a:latin typeface="Prompt Medium" pitchFamily="34" charset="0"/>
                <a:ea typeface="Prompt Medium" pitchFamily="34" charset="-122"/>
                <a:cs typeface="Prompt Medium" pitchFamily="34" charset="-120"/>
              </a:rPr>
              <a:t>END USERS</a:t>
            </a:r>
            <a:endParaRPr lang="en-US" sz="2300" dirty="0"/>
          </a:p>
        </p:txBody>
      </p:sp>
      <p:sp>
        <p:nvSpPr>
          <p:cNvPr id="12" name="Text 10"/>
          <p:cNvSpPr/>
          <p:nvPr/>
        </p:nvSpPr>
        <p:spPr>
          <a:xfrm>
            <a:off x="881063" y="3933944"/>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04</a:t>
            </a:r>
            <a:endParaRPr lang="en-US" sz="1700" dirty="0"/>
          </a:p>
        </p:txBody>
      </p:sp>
      <p:sp>
        <p:nvSpPr>
          <p:cNvPr id="13" name="Shape 11"/>
          <p:cNvSpPr/>
          <p:nvPr/>
        </p:nvSpPr>
        <p:spPr>
          <a:xfrm>
            <a:off x="881063" y="4277797"/>
            <a:ext cx="4142542" cy="30480"/>
          </a:xfrm>
          <a:prstGeom prst="rect">
            <a:avLst/>
          </a:prstGeom>
          <a:solidFill>
            <a:srgbClr val="A95B95"/>
          </a:solidFill>
          <a:ln/>
        </p:spPr>
      </p:sp>
      <p:sp>
        <p:nvSpPr>
          <p:cNvPr id="14" name="Text 12"/>
          <p:cNvSpPr/>
          <p:nvPr/>
        </p:nvSpPr>
        <p:spPr>
          <a:xfrm>
            <a:off x="881063" y="4448889"/>
            <a:ext cx="3566279" cy="367070"/>
          </a:xfrm>
          <a:prstGeom prst="rect">
            <a:avLst/>
          </a:prstGeom>
          <a:noFill/>
          <a:ln/>
        </p:spPr>
        <p:txBody>
          <a:bodyPr wrap="none" lIns="0" tIns="0" rIns="0" bIns="0" rtlCol="0" anchor="t"/>
          <a:lstStyle/>
          <a:p>
            <a:pPr algn="l" indent="0" marL="0">
              <a:lnSpc>
                <a:spcPts val="2850"/>
              </a:lnSpc>
              <a:buNone/>
            </a:pPr>
            <a:r>
              <a:rPr lang="en-US" sz="2300" b="1" dirty="0">
                <a:solidFill>
                  <a:srgbClr val="DAD8E9"/>
                </a:solidFill>
                <a:latin typeface="Prompt Medium" pitchFamily="34" charset="0"/>
                <a:ea typeface="Prompt Medium" pitchFamily="34" charset="-122"/>
                <a:cs typeface="Prompt Medium" pitchFamily="34" charset="-120"/>
              </a:rPr>
              <a:t>TOOLS &amp; TECHNOLOGIES</a:t>
            </a:r>
            <a:endParaRPr lang="en-US" sz="2300" dirty="0"/>
          </a:p>
        </p:txBody>
      </p:sp>
      <p:sp>
        <p:nvSpPr>
          <p:cNvPr id="15" name="Text 13"/>
          <p:cNvSpPr/>
          <p:nvPr/>
        </p:nvSpPr>
        <p:spPr>
          <a:xfrm>
            <a:off x="5243870" y="3933944"/>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05</a:t>
            </a:r>
            <a:endParaRPr lang="en-US" sz="1700" dirty="0"/>
          </a:p>
        </p:txBody>
      </p:sp>
      <p:sp>
        <p:nvSpPr>
          <p:cNvPr id="16" name="Shape 14"/>
          <p:cNvSpPr/>
          <p:nvPr/>
        </p:nvSpPr>
        <p:spPr>
          <a:xfrm>
            <a:off x="5243870" y="4277797"/>
            <a:ext cx="4142542" cy="30480"/>
          </a:xfrm>
          <a:prstGeom prst="rect">
            <a:avLst/>
          </a:prstGeom>
          <a:solidFill>
            <a:srgbClr val="A95B95"/>
          </a:solidFill>
          <a:ln/>
        </p:spPr>
      </p:sp>
      <p:sp>
        <p:nvSpPr>
          <p:cNvPr id="17" name="Text 15"/>
          <p:cNvSpPr/>
          <p:nvPr/>
        </p:nvSpPr>
        <p:spPr>
          <a:xfrm>
            <a:off x="5243870" y="4448889"/>
            <a:ext cx="4142542" cy="734139"/>
          </a:xfrm>
          <a:prstGeom prst="rect">
            <a:avLst/>
          </a:prstGeom>
          <a:noFill/>
          <a:ln/>
        </p:spPr>
        <p:txBody>
          <a:bodyPr wrap="square" lIns="0" tIns="0" rIns="0" bIns="0" rtlCol="0" anchor="t"/>
          <a:lstStyle/>
          <a:p>
            <a:pPr algn="l" indent="0" marL="0">
              <a:lnSpc>
                <a:spcPts val="2850"/>
              </a:lnSpc>
              <a:buNone/>
            </a:pPr>
            <a:r>
              <a:rPr lang="en-US" sz="2300" b="1" dirty="0">
                <a:solidFill>
                  <a:srgbClr val="DAD8E9"/>
                </a:solidFill>
                <a:latin typeface="Prompt Medium" pitchFamily="34" charset="0"/>
                <a:ea typeface="Prompt Medium" pitchFamily="34" charset="-122"/>
                <a:cs typeface="Prompt Medium" pitchFamily="34" charset="-120"/>
              </a:rPr>
              <a:t>PORTFOLIO DESIGN &amp; LAYOUT</a:t>
            </a:r>
            <a:endParaRPr lang="en-US" sz="2300" dirty="0"/>
          </a:p>
        </p:txBody>
      </p:sp>
      <p:sp>
        <p:nvSpPr>
          <p:cNvPr id="18" name="Text 16"/>
          <p:cNvSpPr/>
          <p:nvPr/>
        </p:nvSpPr>
        <p:spPr>
          <a:xfrm>
            <a:off x="9606677" y="3933944"/>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06</a:t>
            </a:r>
            <a:endParaRPr lang="en-US" sz="1700" dirty="0"/>
          </a:p>
        </p:txBody>
      </p:sp>
      <p:sp>
        <p:nvSpPr>
          <p:cNvPr id="19" name="Shape 17"/>
          <p:cNvSpPr/>
          <p:nvPr/>
        </p:nvSpPr>
        <p:spPr>
          <a:xfrm>
            <a:off x="9606677" y="4277797"/>
            <a:ext cx="4142542" cy="30480"/>
          </a:xfrm>
          <a:prstGeom prst="rect">
            <a:avLst/>
          </a:prstGeom>
          <a:solidFill>
            <a:srgbClr val="A95B95"/>
          </a:solidFill>
          <a:ln/>
        </p:spPr>
      </p:sp>
      <p:sp>
        <p:nvSpPr>
          <p:cNvPr id="20" name="Text 18"/>
          <p:cNvSpPr/>
          <p:nvPr/>
        </p:nvSpPr>
        <p:spPr>
          <a:xfrm>
            <a:off x="9606677" y="4448889"/>
            <a:ext cx="4142542" cy="734139"/>
          </a:xfrm>
          <a:prstGeom prst="rect">
            <a:avLst/>
          </a:prstGeom>
          <a:noFill/>
          <a:ln/>
        </p:spPr>
        <p:txBody>
          <a:bodyPr wrap="square" lIns="0" tIns="0" rIns="0" bIns="0" rtlCol="0" anchor="t"/>
          <a:lstStyle/>
          <a:p>
            <a:pPr algn="l" indent="0" marL="0">
              <a:lnSpc>
                <a:spcPts val="2850"/>
              </a:lnSpc>
              <a:buNone/>
            </a:pPr>
            <a:r>
              <a:rPr lang="en-US" sz="2300" b="1" dirty="0">
                <a:solidFill>
                  <a:srgbClr val="DAD8E9"/>
                </a:solidFill>
                <a:latin typeface="Prompt Medium" pitchFamily="34" charset="0"/>
                <a:ea typeface="Prompt Medium" pitchFamily="34" charset="-122"/>
                <a:cs typeface="Prompt Medium" pitchFamily="34" charset="-120"/>
              </a:rPr>
              <a:t>FEATURES &amp; FUNCTIONALITY</a:t>
            </a:r>
            <a:endParaRPr lang="en-US" sz="2300" dirty="0"/>
          </a:p>
        </p:txBody>
      </p:sp>
      <p:sp>
        <p:nvSpPr>
          <p:cNvPr id="21" name="Text 19"/>
          <p:cNvSpPr/>
          <p:nvPr/>
        </p:nvSpPr>
        <p:spPr>
          <a:xfrm>
            <a:off x="881063" y="5568434"/>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07</a:t>
            </a:r>
            <a:endParaRPr lang="en-US" sz="1700" dirty="0"/>
          </a:p>
        </p:txBody>
      </p:sp>
      <p:sp>
        <p:nvSpPr>
          <p:cNvPr id="22" name="Shape 20"/>
          <p:cNvSpPr/>
          <p:nvPr/>
        </p:nvSpPr>
        <p:spPr>
          <a:xfrm>
            <a:off x="881063" y="5912287"/>
            <a:ext cx="4142542" cy="30480"/>
          </a:xfrm>
          <a:prstGeom prst="rect">
            <a:avLst/>
          </a:prstGeom>
          <a:solidFill>
            <a:srgbClr val="A95B95"/>
          </a:solidFill>
          <a:ln/>
        </p:spPr>
      </p:sp>
      <p:sp>
        <p:nvSpPr>
          <p:cNvPr id="23" name="Text 21"/>
          <p:cNvSpPr/>
          <p:nvPr/>
        </p:nvSpPr>
        <p:spPr>
          <a:xfrm>
            <a:off x="881063" y="6083379"/>
            <a:ext cx="3487817" cy="367070"/>
          </a:xfrm>
          <a:prstGeom prst="rect">
            <a:avLst/>
          </a:prstGeom>
          <a:noFill/>
          <a:ln/>
        </p:spPr>
        <p:txBody>
          <a:bodyPr wrap="none" lIns="0" tIns="0" rIns="0" bIns="0" rtlCol="0" anchor="t"/>
          <a:lstStyle/>
          <a:p>
            <a:pPr algn="l" indent="0" marL="0">
              <a:lnSpc>
                <a:spcPts val="2850"/>
              </a:lnSpc>
              <a:buNone/>
            </a:pPr>
            <a:r>
              <a:rPr lang="en-US" sz="2300" b="1" dirty="0">
                <a:solidFill>
                  <a:srgbClr val="DAD8E9"/>
                </a:solidFill>
                <a:latin typeface="Prompt Medium" pitchFamily="34" charset="0"/>
                <a:ea typeface="Prompt Medium" pitchFamily="34" charset="-122"/>
                <a:cs typeface="Prompt Medium" pitchFamily="34" charset="-120"/>
              </a:rPr>
              <a:t>RESULT &amp; SCREENSHOTS</a:t>
            </a:r>
            <a:endParaRPr lang="en-US" sz="2300" dirty="0"/>
          </a:p>
        </p:txBody>
      </p:sp>
      <p:sp>
        <p:nvSpPr>
          <p:cNvPr id="24" name="Text 22"/>
          <p:cNvSpPr/>
          <p:nvPr/>
        </p:nvSpPr>
        <p:spPr>
          <a:xfrm>
            <a:off x="5243870" y="5568434"/>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08</a:t>
            </a:r>
            <a:endParaRPr lang="en-US" sz="1700" dirty="0"/>
          </a:p>
        </p:txBody>
      </p:sp>
      <p:sp>
        <p:nvSpPr>
          <p:cNvPr id="25" name="Shape 23"/>
          <p:cNvSpPr/>
          <p:nvPr/>
        </p:nvSpPr>
        <p:spPr>
          <a:xfrm>
            <a:off x="5243870" y="5912287"/>
            <a:ext cx="4142542" cy="30480"/>
          </a:xfrm>
          <a:prstGeom prst="rect">
            <a:avLst/>
          </a:prstGeom>
          <a:solidFill>
            <a:srgbClr val="A95B95"/>
          </a:solidFill>
          <a:ln/>
        </p:spPr>
      </p:sp>
      <p:sp>
        <p:nvSpPr>
          <p:cNvPr id="26" name="Text 24"/>
          <p:cNvSpPr/>
          <p:nvPr/>
        </p:nvSpPr>
        <p:spPr>
          <a:xfrm>
            <a:off x="5243870" y="6083379"/>
            <a:ext cx="2937153" cy="367070"/>
          </a:xfrm>
          <a:prstGeom prst="rect">
            <a:avLst/>
          </a:prstGeom>
          <a:noFill/>
          <a:ln/>
        </p:spPr>
        <p:txBody>
          <a:bodyPr wrap="none" lIns="0" tIns="0" rIns="0" bIns="0" rtlCol="0" anchor="t"/>
          <a:lstStyle/>
          <a:p>
            <a:pPr algn="l" indent="0" marL="0">
              <a:lnSpc>
                <a:spcPts val="2850"/>
              </a:lnSpc>
              <a:buNone/>
            </a:pPr>
            <a:r>
              <a:rPr lang="en-US" sz="2300" b="1" dirty="0">
                <a:solidFill>
                  <a:srgbClr val="DAD8E9"/>
                </a:solidFill>
                <a:latin typeface="Prompt Medium" pitchFamily="34" charset="0"/>
                <a:ea typeface="Prompt Medium" pitchFamily="34" charset="-122"/>
                <a:cs typeface="Prompt Medium" pitchFamily="34" charset="-120"/>
              </a:rPr>
              <a:t>CONCLUSION</a:t>
            </a:r>
            <a:endParaRPr lang="en-US" sz="2300" dirty="0"/>
          </a:p>
        </p:txBody>
      </p:sp>
      <p:sp>
        <p:nvSpPr>
          <p:cNvPr id="27" name="Text 25"/>
          <p:cNvSpPr/>
          <p:nvPr/>
        </p:nvSpPr>
        <p:spPr>
          <a:xfrm>
            <a:off x="9606677" y="5568434"/>
            <a:ext cx="220266" cy="275273"/>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Prompt Light" pitchFamily="34" charset="0"/>
                <a:ea typeface="Prompt Light" pitchFamily="34" charset="-122"/>
                <a:cs typeface="Prompt Light" pitchFamily="34" charset="-120"/>
              </a:rPr>
              <a:t>09</a:t>
            </a:r>
            <a:endParaRPr lang="en-US" sz="1700" dirty="0"/>
          </a:p>
        </p:txBody>
      </p:sp>
      <p:sp>
        <p:nvSpPr>
          <p:cNvPr id="28" name="Shape 26"/>
          <p:cNvSpPr/>
          <p:nvPr/>
        </p:nvSpPr>
        <p:spPr>
          <a:xfrm>
            <a:off x="9606677" y="5912287"/>
            <a:ext cx="4142542" cy="30480"/>
          </a:xfrm>
          <a:prstGeom prst="rect">
            <a:avLst/>
          </a:prstGeom>
          <a:solidFill>
            <a:srgbClr val="A95B95"/>
          </a:solidFill>
          <a:ln/>
        </p:spPr>
      </p:sp>
      <p:sp>
        <p:nvSpPr>
          <p:cNvPr id="29" name="Text 27"/>
          <p:cNvSpPr/>
          <p:nvPr/>
        </p:nvSpPr>
        <p:spPr>
          <a:xfrm>
            <a:off x="9606677" y="6083379"/>
            <a:ext cx="2937153" cy="367070"/>
          </a:xfrm>
          <a:prstGeom prst="rect">
            <a:avLst/>
          </a:prstGeom>
          <a:noFill/>
          <a:ln/>
        </p:spPr>
        <p:txBody>
          <a:bodyPr wrap="none" lIns="0" tIns="0" rIns="0" bIns="0" rtlCol="0" anchor="t"/>
          <a:lstStyle/>
          <a:p>
            <a:pPr algn="l" indent="0" marL="0">
              <a:lnSpc>
                <a:spcPts val="2850"/>
              </a:lnSpc>
              <a:buNone/>
            </a:pPr>
            <a:r>
              <a:rPr lang="en-US" sz="2300" b="1" dirty="0">
                <a:solidFill>
                  <a:srgbClr val="DAD8E9"/>
                </a:solidFill>
                <a:latin typeface="Prompt Medium" pitchFamily="34" charset="0"/>
                <a:ea typeface="Prompt Medium" pitchFamily="34" charset="-122"/>
                <a:cs typeface="Prompt Medium" pitchFamily="34" charset="-120"/>
              </a:rPr>
              <a:t>GITHUB LINK</a:t>
            </a:r>
            <a:endParaRPr lang="en-US" sz="2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605790"/>
            <a:ext cx="4184094" cy="489466"/>
          </a:xfrm>
          <a:prstGeom prst="rect">
            <a:avLst/>
          </a:prstGeom>
          <a:noFill/>
          <a:ln/>
        </p:spPr>
        <p:txBody>
          <a:bodyPr wrap="none" lIns="0" tIns="0" rIns="0" bIns="0" rtlCol="0" anchor="t"/>
          <a:lstStyle/>
          <a:p>
            <a:pPr algn="l" indent="0" marL="0">
              <a:lnSpc>
                <a:spcPts val="3850"/>
              </a:lnSpc>
              <a:buNone/>
            </a:pPr>
            <a:r>
              <a:rPr lang="en-US" sz="3050" dirty="0">
                <a:solidFill>
                  <a:srgbClr val="C6BFEE"/>
                </a:solidFill>
                <a:latin typeface="Prompt Medium" pitchFamily="34" charset="0"/>
                <a:ea typeface="Prompt Medium" pitchFamily="34" charset="-122"/>
                <a:cs typeface="Prompt Medium" pitchFamily="34" charset="-120"/>
              </a:rPr>
              <a:t>PROBLEM STATEMENT:</a:t>
            </a:r>
            <a:endParaRPr lang="en-US" sz="3050" dirty="0"/>
          </a:p>
        </p:txBody>
      </p:sp>
      <p:sp>
        <p:nvSpPr>
          <p:cNvPr id="3" name="Text 1"/>
          <p:cNvSpPr/>
          <p:nvPr/>
        </p:nvSpPr>
        <p:spPr>
          <a:xfrm>
            <a:off x="881063" y="1315522"/>
            <a:ext cx="12868275" cy="1688783"/>
          </a:xfrm>
          <a:prstGeom prst="rect">
            <a:avLst/>
          </a:prstGeom>
          <a:noFill/>
          <a:ln/>
        </p:spPr>
        <p:txBody>
          <a:bodyPr wrap="square" lIns="0" tIns="0" rIns="0" bIns="0" rtlCol="0" anchor="t"/>
          <a:lstStyle/>
          <a:p>
            <a:pPr algn="ctr" indent="0" marL="0">
              <a:lnSpc>
                <a:spcPts val="6600"/>
              </a:lnSpc>
              <a:buNone/>
            </a:pPr>
            <a:r>
              <a:rPr lang="en-US" sz="5300" dirty="0">
                <a:solidFill>
                  <a:srgbClr val="C6BFEE"/>
                </a:solidFill>
                <a:latin typeface="Prompt Medium" pitchFamily="34" charset="0"/>
                <a:ea typeface="Prompt Medium" pitchFamily="34" charset="-122"/>
                <a:cs typeface="Prompt Medium" pitchFamily="34" charset="-120"/>
              </a:rPr>
              <a:t>Digital Portfolios: A Modern Alternative to Traditional Resumes</a:t>
            </a:r>
            <a:endParaRPr lang="en-US" sz="5300" dirty="0"/>
          </a:p>
        </p:txBody>
      </p:sp>
      <p:sp>
        <p:nvSpPr>
          <p:cNvPr id="4" name="Text 2"/>
          <p:cNvSpPr/>
          <p:nvPr/>
        </p:nvSpPr>
        <p:spPr>
          <a:xfrm>
            <a:off x="881063" y="3554968"/>
            <a:ext cx="2747962" cy="305991"/>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The Problem Identified</a:t>
            </a:r>
            <a:endParaRPr lang="en-US" sz="1900" dirty="0"/>
          </a:p>
        </p:txBody>
      </p:sp>
      <p:sp>
        <p:nvSpPr>
          <p:cNvPr id="5" name="Text 3"/>
          <p:cNvSpPr/>
          <p:nvPr/>
        </p:nvSpPr>
        <p:spPr>
          <a:xfrm>
            <a:off x="881063" y="4081224"/>
            <a:ext cx="6165413" cy="1762125"/>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Traditional resumes, while foundational, are static and severely limit the ability to showcase creativity, technical skills in action, and personal brand. Recruiters often seek quick, engaging, and interactive ways to assess candidates, making conventional formats less effective in a competitive tech landscape.</a:t>
            </a:r>
            <a:endParaRPr lang="en-US" sz="1700" dirty="0"/>
          </a:p>
        </p:txBody>
      </p:sp>
      <p:sp>
        <p:nvSpPr>
          <p:cNvPr id="6" name="Shape 4"/>
          <p:cNvSpPr/>
          <p:nvPr/>
        </p:nvSpPr>
        <p:spPr>
          <a:xfrm>
            <a:off x="881063" y="6091118"/>
            <a:ext cx="6165413" cy="1288494"/>
          </a:xfrm>
          <a:prstGeom prst="roundRect">
            <a:avLst>
              <a:gd name="adj" fmla="val 7181"/>
            </a:avLst>
          </a:prstGeom>
          <a:solidFill>
            <a:srgbClr val="450707"/>
          </a:solidFill>
          <a:ln/>
        </p:spPr>
      </p:sp>
      <p:pic>
        <p:nvPicPr>
          <p:cNvPr id="7" name="Image 0" descr="preencoded.png">    </p:cNvPr>
          <p:cNvPicPr>
            <a:picLocks noChangeAspect="1"/>
          </p:cNvPicPr>
          <p:nvPr/>
        </p:nvPicPr>
        <p:blipFill>
          <a:blip r:embed="rId1"/>
          <a:stretch>
            <a:fillRect/>
          </a:stretch>
        </p:blipFill>
        <p:spPr>
          <a:xfrm>
            <a:off x="1101328" y="6417469"/>
            <a:ext cx="275273" cy="220266"/>
          </a:xfrm>
          <a:prstGeom prst="rect">
            <a:avLst/>
          </a:prstGeom>
        </p:spPr>
      </p:pic>
      <p:sp>
        <p:nvSpPr>
          <p:cNvPr id="8" name="Text 5"/>
          <p:cNvSpPr/>
          <p:nvPr/>
        </p:nvSpPr>
        <p:spPr>
          <a:xfrm>
            <a:off x="1596866" y="6366391"/>
            <a:ext cx="5229344" cy="704850"/>
          </a:xfrm>
          <a:prstGeom prst="rect">
            <a:avLst/>
          </a:prstGeom>
          <a:noFill/>
          <a:ln/>
        </p:spPr>
        <p:txBody>
          <a:bodyPr wrap="square" lIns="0" tIns="0" rIns="0" bIns="0" rtlCol="0" anchor="t"/>
          <a:lstStyle/>
          <a:p>
            <a:pPr algn="l" indent="0" marL="0">
              <a:lnSpc>
                <a:spcPts val="2750"/>
              </a:lnSpc>
              <a:buNone/>
            </a:pPr>
            <a:r>
              <a:rPr lang="en-US" sz="1700" b="1" dirty="0">
                <a:solidFill>
                  <a:srgbClr val="FFFFFF"/>
                </a:solidFill>
                <a:latin typeface="Mukta Light" pitchFamily="34" charset="0"/>
                <a:ea typeface="Mukta Light" pitchFamily="34" charset="-122"/>
                <a:cs typeface="Mukta Light" pitchFamily="34" charset="-120"/>
              </a:rPr>
              <a:t>Lack of a dynamic and accessible platform for personal branding.</a:t>
            </a:r>
            <a:endParaRPr lang="en-US" sz="1700" dirty="0"/>
          </a:p>
        </p:txBody>
      </p:sp>
      <p:sp>
        <p:nvSpPr>
          <p:cNvPr id="9" name="Text 6"/>
          <p:cNvSpPr/>
          <p:nvPr/>
        </p:nvSpPr>
        <p:spPr>
          <a:xfrm>
            <a:off x="7591544" y="3554968"/>
            <a:ext cx="2994541" cy="305991"/>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Why This Project Matters</a:t>
            </a:r>
            <a:endParaRPr lang="en-US" sz="1900" dirty="0"/>
          </a:p>
        </p:txBody>
      </p:sp>
      <p:sp>
        <p:nvSpPr>
          <p:cNvPr id="10" name="Text 7"/>
          <p:cNvSpPr/>
          <p:nvPr/>
        </p:nvSpPr>
        <p:spPr>
          <a:xfrm>
            <a:off x="7591544" y="4081224"/>
            <a:ext cx="6165413" cy="704850"/>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To visually highlight diverse skills, educational background, and completed projects.</a:t>
            </a:r>
            <a:endParaRPr lang="en-US" sz="1700" dirty="0"/>
          </a:p>
        </p:txBody>
      </p:sp>
      <p:sp>
        <p:nvSpPr>
          <p:cNvPr id="11" name="Text 8"/>
          <p:cNvSpPr/>
          <p:nvPr/>
        </p:nvSpPr>
        <p:spPr>
          <a:xfrm>
            <a:off x="7591544" y="4863108"/>
            <a:ext cx="6165413" cy="704850"/>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To provide an intuitive and efficient way for recruiters and peers to connect and understand a candidate's potential.</a:t>
            </a:r>
            <a:endParaRPr lang="en-US" sz="1700" dirty="0"/>
          </a:p>
        </p:txBody>
      </p:sp>
      <p:sp>
        <p:nvSpPr>
          <p:cNvPr id="12" name="Text 9"/>
          <p:cNvSpPr/>
          <p:nvPr/>
        </p:nvSpPr>
        <p:spPr>
          <a:xfrm>
            <a:off x="7591544" y="5644991"/>
            <a:ext cx="6165413" cy="1057275"/>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To ensure a fully responsive portfolio, seamlessly accessible from both mobile and desktop devices, catering to modern browsing habits.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1172" y="550783"/>
            <a:ext cx="3584972" cy="445056"/>
          </a:xfrm>
          <a:prstGeom prst="rect">
            <a:avLst/>
          </a:prstGeom>
          <a:noFill/>
          <a:ln/>
        </p:spPr>
        <p:txBody>
          <a:bodyPr wrap="none" lIns="0" tIns="0" rIns="0" bIns="0" rtlCol="0" anchor="t"/>
          <a:lstStyle/>
          <a:p>
            <a:pPr algn="l" indent="0" marL="0">
              <a:lnSpc>
                <a:spcPts val="3500"/>
              </a:lnSpc>
              <a:buNone/>
            </a:pPr>
            <a:r>
              <a:rPr lang="en-US" sz="2800" b="1" dirty="0">
                <a:solidFill>
                  <a:srgbClr val="C6BFEE"/>
                </a:solidFill>
                <a:latin typeface="Prompt Medium" pitchFamily="34" charset="0"/>
                <a:ea typeface="Prompt Medium" pitchFamily="34" charset="-122"/>
                <a:cs typeface="Prompt Medium" pitchFamily="34" charset="-120"/>
              </a:rPr>
              <a:t>PROJECT OVERVIEW:</a:t>
            </a:r>
            <a:endParaRPr lang="en-US" sz="2800" dirty="0"/>
          </a:p>
        </p:txBody>
      </p:sp>
      <p:sp>
        <p:nvSpPr>
          <p:cNvPr id="3" name="Text 1"/>
          <p:cNvSpPr/>
          <p:nvPr/>
        </p:nvSpPr>
        <p:spPr>
          <a:xfrm>
            <a:off x="3520440" y="1196102"/>
            <a:ext cx="7589401" cy="767715"/>
          </a:xfrm>
          <a:prstGeom prst="rect">
            <a:avLst/>
          </a:prstGeom>
          <a:noFill/>
          <a:ln/>
        </p:spPr>
        <p:txBody>
          <a:bodyPr wrap="none" lIns="0" tIns="0" rIns="0" bIns="0" rtlCol="0" anchor="t"/>
          <a:lstStyle/>
          <a:p>
            <a:pPr algn="ctr" indent="0" marL="0">
              <a:lnSpc>
                <a:spcPts val="6000"/>
              </a:lnSpc>
              <a:buNone/>
            </a:pPr>
            <a:r>
              <a:rPr lang="en-US" sz="4800" dirty="0">
                <a:solidFill>
                  <a:srgbClr val="C6BFEE"/>
                </a:solidFill>
                <a:latin typeface="Prompt Medium" pitchFamily="34" charset="0"/>
                <a:ea typeface="Prompt Medium" pitchFamily="34" charset="-122"/>
                <a:cs typeface="Prompt Medium" pitchFamily="34" charset="-120"/>
              </a:rPr>
              <a:t>Interactive Skills Portfolio</a:t>
            </a:r>
            <a:endParaRPr lang="en-US" sz="4800" dirty="0"/>
          </a:p>
        </p:txBody>
      </p:sp>
      <p:sp>
        <p:nvSpPr>
          <p:cNvPr id="4" name="Shape 2"/>
          <p:cNvSpPr/>
          <p:nvPr/>
        </p:nvSpPr>
        <p:spPr>
          <a:xfrm>
            <a:off x="801172" y="2264212"/>
            <a:ext cx="6413897" cy="2255877"/>
          </a:xfrm>
          <a:prstGeom prst="roundRect">
            <a:avLst>
              <a:gd name="adj" fmla="val 3729"/>
            </a:avLst>
          </a:prstGeom>
          <a:solidFill>
            <a:srgbClr val="542C49"/>
          </a:solidFill>
          <a:ln w="7620">
            <a:solidFill>
              <a:srgbClr val="A95B95"/>
            </a:solidFill>
            <a:prstDash val="solid"/>
          </a:ln>
        </p:spPr>
      </p:sp>
      <p:sp>
        <p:nvSpPr>
          <p:cNvPr id="5" name="Shape 3"/>
          <p:cNvSpPr/>
          <p:nvPr/>
        </p:nvSpPr>
        <p:spPr>
          <a:xfrm>
            <a:off x="1009055" y="2472095"/>
            <a:ext cx="600789" cy="600789"/>
          </a:xfrm>
          <a:prstGeom prst="roundRect">
            <a:avLst>
              <a:gd name="adj" fmla="val 15218464"/>
            </a:avLst>
          </a:prstGeom>
          <a:solidFill>
            <a:srgbClr val="A95B95"/>
          </a:solidFill>
          <a:ln/>
        </p:spPr>
      </p:sp>
      <p:pic>
        <p:nvPicPr>
          <p:cNvPr id="6" name="Image 0" descr="preencoded.png">    </p:cNvPr>
          <p:cNvPicPr>
            <a:picLocks noChangeAspect="1"/>
          </p:cNvPicPr>
          <p:nvPr/>
        </p:nvPicPr>
        <p:blipFill>
          <a:blip r:embed="rId1"/>
          <a:stretch>
            <a:fillRect/>
          </a:stretch>
        </p:blipFill>
        <p:spPr>
          <a:xfrm>
            <a:off x="1174194" y="2603540"/>
            <a:ext cx="270391" cy="337899"/>
          </a:xfrm>
          <a:prstGeom prst="rect">
            <a:avLst/>
          </a:prstGeom>
        </p:spPr>
      </p:pic>
      <p:sp>
        <p:nvSpPr>
          <p:cNvPr id="7" name="Text 4"/>
          <p:cNvSpPr/>
          <p:nvPr/>
        </p:nvSpPr>
        <p:spPr>
          <a:xfrm>
            <a:off x="1009055" y="3273147"/>
            <a:ext cx="2225516" cy="278130"/>
          </a:xfrm>
          <a:prstGeom prst="rect">
            <a:avLst/>
          </a:prstGeom>
          <a:noFill/>
          <a:ln/>
        </p:spPr>
        <p:txBody>
          <a:bodyPr wrap="none" lIns="0" tIns="0" rIns="0" bIns="0" rtlCol="0" anchor="t"/>
          <a:lstStyle/>
          <a:p>
            <a:pPr algn="l" indent="0" marL="0">
              <a:lnSpc>
                <a:spcPts val="2150"/>
              </a:lnSpc>
              <a:buNone/>
            </a:pPr>
            <a:r>
              <a:rPr lang="en-US" sz="1750" dirty="0">
                <a:solidFill>
                  <a:srgbClr val="DAD8E9"/>
                </a:solidFill>
                <a:latin typeface="Prompt Medium" pitchFamily="34" charset="0"/>
                <a:ea typeface="Prompt Medium" pitchFamily="34" charset="-122"/>
                <a:cs typeface="Prompt Medium" pitchFamily="34" charset="-120"/>
              </a:rPr>
              <a:t>About Me Section</a:t>
            </a:r>
            <a:endParaRPr lang="en-US" sz="1750" dirty="0"/>
          </a:p>
        </p:txBody>
      </p:sp>
      <p:sp>
        <p:nvSpPr>
          <p:cNvPr id="8" name="Text 5"/>
          <p:cNvSpPr/>
          <p:nvPr/>
        </p:nvSpPr>
        <p:spPr>
          <a:xfrm>
            <a:off x="1009055" y="3671411"/>
            <a:ext cx="5998131" cy="640794"/>
          </a:xfrm>
          <a:prstGeom prst="rect">
            <a:avLst/>
          </a:prstGeom>
          <a:noFill/>
          <a:ln/>
        </p:spPr>
        <p:txBody>
          <a:bodyPr wrap="square" lIns="0" tIns="0" rIns="0" bIns="0" rtlCol="0" anchor="t"/>
          <a:lstStyle/>
          <a:p>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A personal introduction detailing the journey and passion, alongside a clear presentation of  my  programming and design skills.</a:t>
            </a:r>
            <a:endParaRPr lang="en-US" sz="1550" dirty="0"/>
          </a:p>
        </p:txBody>
      </p:sp>
      <p:sp>
        <p:nvSpPr>
          <p:cNvPr id="9" name="Shape 6"/>
          <p:cNvSpPr/>
          <p:nvPr/>
        </p:nvSpPr>
        <p:spPr>
          <a:xfrm>
            <a:off x="7415332" y="2264212"/>
            <a:ext cx="6413897" cy="2255877"/>
          </a:xfrm>
          <a:prstGeom prst="roundRect">
            <a:avLst>
              <a:gd name="adj" fmla="val 3729"/>
            </a:avLst>
          </a:prstGeom>
          <a:solidFill>
            <a:srgbClr val="542C49"/>
          </a:solidFill>
          <a:ln w="7620">
            <a:solidFill>
              <a:srgbClr val="A95B95"/>
            </a:solidFill>
            <a:prstDash val="solid"/>
          </a:ln>
        </p:spPr>
      </p:sp>
      <p:sp>
        <p:nvSpPr>
          <p:cNvPr id="10" name="Shape 7"/>
          <p:cNvSpPr/>
          <p:nvPr/>
        </p:nvSpPr>
        <p:spPr>
          <a:xfrm>
            <a:off x="7623215" y="2472095"/>
            <a:ext cx="600789" cy="600789"/>
          </a:xfrm>
          <a:prstGeom prst="roundRect">
            <a:avLst>
              <a:gd name="adj" fmla="val 15218464"/>
            </a:avLst>
          </a:prstGeom>
          <a:solidFill>
            <a:srgbClr val="A95B95"/>
          </a:solidFill>
          <a:ln/>
        </p:spPr>
      </p:sp>
      <p:pic>
        <p:nvPicPr>
          <p:cNvPr id="11" name="Image 1" descr="preencoded.png">    </p:cNvPr>
          <p:cNvPicPr>
            <a:picLocks noChangeAspect="1"/>
          </p:cNvPicPr>
          <p:nvPr/>
        </p:nvPicPr>
        <p:blipFill>
          <a:blip r:embed="rId2"/>
          <a:stretch>
            <a:fillRect/>
          </a:stretch>
        </p:blipFill>
        <p:spPr>
          <a:xfrm>
            <a:off x="7788354" y="2603540"/>
            <a:ext cx="270391" cy="337899"/>
          </a:xfrm>
          <a:prstGeom prst="rect">
            <a:avLst/>
          </a:prstGeom>
        </p:spPr>
      </p:pic>
      <p:sp>
        <p:nvSpPr>
          <p:cNvPr id="12" name="Text 8"/>
          <p:cNvSpPr/>
          <p:nvPr/>
        </p:nvSpPr>
        <p:spPr>
          <a:xfrm>
            <a:off x="7623215" y="3273147"/>
            <a:ext cx="2225516" cy="278130"/>
          </a:xfrm>
          <a:prstGeom prst="rect">
            <a:avLst/>
          </a:prstGeom>
          <a:noFill/>
          <a:ln/>
        </p:spPr>
        <p:txBody>
          <a:bodyPr wrap="none" lIns="0" tIns="0" rIns="0" bIns="0" rtlCol="0" anchor="t"/>
          <a:lstStyle/>
          <a:p>
            <a:pPr algn="l" indent="0" marL="0">
              <a:lnSpc>
                <a:spcPts val="2150"/>
              </a:lnSpc>
              <a:buNone/>
            </a:pPr>
            <a:r>
              <a:rPr lang="en-US" sz="1750" dirty="0">
                <a:solidFill>
                  <a:srgbClr val="DAD8E9"/>
                </a:solidFill>
                <a:latin typeface="Prompt Medium" pitchFamily="34" charset="0"/>
                <a:ea typeface="Prompt Medium" pitchFamily="34" charset="-122"/>
                <a:cs typeface="Prompt Medium" pitchFamily="34" charset="-120"/>
              </a:rPr>
              <a:t>Education Section</a:t>
            </a:r>
            <a:endParaRPr lang="en-US" sz="1750" dirty="0"/>
          </a:p>
        </p:txBody>
      </p:sp>
      <p:sp>
        <p:nvSpPr>
          <p:cNvPr id="13" name="Text 9"/>
          <p:cNvSpPr/>
          <p:nvPr/>
        </p:nvSpPr>
        <p:spPr>
          <a:xfrm>
            <a:off x="7623215" y="3671411"/>
            <a:ext cx="5998131" cy="320397"/>
          </a:xfrm>
          <a:prstGeom prst="rect">
            <a:avLst/>
          </a:prstGeom>
          <a:noFill/>
          <a:ln/>
        </p:spPr>
        <p:txBody>
          <a:bodyPr wrap="none" lIns="0" tIns="0" rIns="0" bIns="0" rtlCol="0" anchor="t"/>
          <a:lstStyle/>
          <a:p>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Showcasing my  academic qualifications, presented clearly and concisely.</a:t>
            </a:r>
            <a:endParaRPr lang="en-US" sz="1550" dirty="0"/>
          </a:p>
        </p:txBody>
      </p:sp>
      <p:sp>
        <p:nvSpPr>
          <p:cNvPr id="14" name="Shape 10"/>
          <p:cNvSpPr/>
          <p:nvPr/>
        </p:nvSpPr>
        <p:spPr>
          <a:xfrm>
            <a:off x="801172" y="4720352"/>
            <a:ext cx="13028057" cy="1935480"/>
          </a:xfrm>
          <a:prstGeom prst="roundRect">
            <a:avLst>
              <a:gd name="adj" fmla="val 4346"/>
            </a:avLst>
          </a:prstGeom>
          <a:solidFill>
            <a:srgbClr val="542C49"/>
          </a:solidFill>
          <a:ln w="7620">
            <a:solidFill>
              <a:srgbClr val="A95B95"/>
            </a:solidFill>
            <a:prstDash val="solid"/>
          </a:ln>
        </p:spPr>
      </p:sp>
      <p:sp>
        <p:nvSpPr>
          <p:cNvPr id="15" name="Shape 11"/>
          <p:cNvSpPr/>
          <p:nvPr/>
        </p:nvSpPr>
        <p:spPr>
          <a:xfrm>
            <a:off x="1009055" y="4928235"/>
            <a:ext cx="600789" cy="600789"/>
          </a:xfrm>
          <a:prstGeom prst="roundRect">
            <a:avLst>
              <a:gd name="adj" fmla="val 15218464"/>
            </a:avLst>
          </a:prstGeom>
          <a:solidFill>
            <a:srgbClr val="A95B95"/>
          </a:solidFill>
          <a:ln/>
        </p:spPr>
      </p:sp>
      <p:pic>
        <p:nvPicPr>
          <p:cNvPr id="16" name="Image 2" descr="preencoded.png">    </p:cNvPr>
          <p:cNvPicPr>
            <a:picLocks noChangeAspect="1"/>
          </p:cNvPicPr>
          <p:nvPr/>
        </p:nvPicPr>
        <p:blipFill>
          <a:blip r:embed="rId3"/>
          <a:stretch>
            <a:fillRect/>
          </a:stretch>
        </p:blipFill>
        <p:spPr>
          <a:xfrm>
            <a:off x="1174194" y="5059680"/>
            <a:ext cx="270391" cy="337899"/>
          </a:xfrm>
          <a:prstGeom prst="rect">
            <a:avLst/>
          </a:prstGeom>
        </p:spPr>
      </p:pic>
      <p:sp>
        <p:nvSpPr>
          <p:cNvPr id="17" name="Text 12"/>
          <p:cNvSpPr/>
          <p:nvPr/>
        </p:nvSpPr>
        <p:spPr>
          <a:xfrm>
            <a:off x="1009055" y="5729288"/>
            <a:ext cx="2225516" cy="278130"/>
          </a:xfrm>
          <a:prstGeom prst="rect">
            <a:avLst/>
          </a:prstGeom>
          <a:noFill/>
          <a:ln/>
        </p:spPr>
        <p:txBody>
          <a:bodyPr wrap="none" lIns="0" tIns="0" rIns="0" bIns="0" rtlCol="0" anchor="t"/>
          <a:lstStyle/>
          <a:p>
            <a:pPr algn="l" indent="0" marL="0">
              <a:lnSpc>
                <a:spcPts val="2150"/>
              </a:lnSpc>
              <a:buNone/>
            </a:pPr>
            <a:r>
              <a:rPr lang="en-US" sz="1750" dirty="0">
                <a:solidFill>
                  <a:srgbClr val="DAD8E9"/>
                </a:solidFill>
                <a:latin typeface="Prompt Medium" pitchFamily="34" charset="0"/>
                <a:ea typeface="Prompt Medium" pitchFamily="34" charset="-122"/>
                <a:cs typeface="Prompt Medium" pitchFamily="34" charset="-120"/>
              </a:rPr>
              <a:t>Contact Section</a:t>
            </a:r>
            <a:endParaRPr lang="en-US" sz="1750" dirty="0"/>
          </a:p>
        </p:txBody>
      </p:sp>
      <p:sp>
        <p:nvSpPr>
          <p:cNvPr id="18" name="Text 13"/>
          <p:cNvSpPr/>
          <p:nvPr/>
        </p:nvSpPr>
        <p:spPr>
          <a:xfrm>
            <a:off x="1009055" y="6127552"/>
            <a:ext cx="12612291" cy="320397"/>
          </a:xfrm>
          <a:prstGeom prst="rect">
            <a:avLst/>
          </a:prstGeom>
          <a:noFill/>
          <a:ln/>
        </p:spPr>
        <p:txBody>
          <a:bodyPr wrap="none" lIns="0" tIns="0" rIns="0" bIns="0" rtlCol="0" anchor="t"/>
          <a:lstStyle/>
          <a:p>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Essential contact information including my email and others have been included in this section.</a:t>
            </a:r>
            <a:endParaRPr lang="en-US" sz="1550" dirty="0"/>
          </a:p>
        </p:txBody>
      </p:sp>
      <p:sp>
        <p:nvSpPr>
          <p:cNvPr id="19" name="Text 14"/>
          <p:cNvSpPr/>
          <p:nvPr/>
        </p:nvSpPr>
        <p:spPr>
          <a:xfrm>
            <a:off x="801172" y="6881098"/>
            <a:ext cx="13028057" cy="801053"/>
          </a:xfrm>
          <a:prstGeom prst="rect">
            <a:avLst/>
          </a:prstGeom>
          <a:noFill/>
          <a:ln/>
        </p:spPr>
        <p:txBody>
          <a:bodyPr wrap="square" lIns="0" tIns="0" rIns="0" bIns="0" rtlCol="0" anchor="t"/>
          <a:lstStyle/>
          <a:p>
            <a:pPr algn="l" indent="0" marL="0">
              <a:lnSpc>
                <a:spcPts val="3150"/>
              </a:lnSpc>
              <a:buNone/>
            </a:pPr>
            <a:r>
              <a:rPr lang="en-US" sz="1950" dirty="0">
                <a:solidFill>
                  <a:srgbClr val="DAD8E9"/>
                </a:solidFill>
                <a:latin typeface="Mukta Light" pitchFamily="34" charset="0"/>
                <a:ea typeface="Mukta Light" pitchFamily="34" charset="-122"/>
                <a:cs typeface="Mukta Light" pitchFamily="34" charset="-120"/>
              </a:rPr>
              <a:t>Each section is designed to contribute to a cohesive digital identity, serving both professional and academic networking purposes effectively.</a:t>
            </a:r>
            <a:endParaRPr lang="en-US" sz="1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81063" y="2335768"/>
            <a:ext cx="6512362" cy="611981"/>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WHO ARE THE END USERS?</a:t>
            </a:r>
            <a:endParaRPr lang="en-US" sz="3850" dirty="0"/>
          </a:p>
        </p:txBody>
      </p:sp>
      <p:sp>
        <p:nvSpPr>
          <p:cNvPr id="3" name="Text 1"/>
          <p:cNvSpPr/>
          <p:nvPr/>
        </p:nvSpPr>
        <p:spPr>
          <a:xfrm>
            <a:off x="881063" y="3388281"/>
            <a:ext cx="12868275" cy="440531"/>
          </a:xfrm>
          <a:prstGeom prst="rect">
            <a:avLst/>
          </a:prstGeom>
          <a:noFill/>
          <a:ln/>
        </p:spPr>
        <p:txBody>
          <a:bodyPr wrap="none" lIns="0" tIns="0" rIns="0" bIns="0" rtlCol="0" anchor="t"/>
          <a:lstStyle/>
          <a:p>
            <a:pPr algn="l" indent="0" marL="0">
              <a:lnSpc>
                <a:spcPts val="3450"/>
              </a:lnSpc>
              <a:buNone/>
            </a:pPr>
            <a:r>
              <a:rPr lang="en-US" sz="2150" b="1" dirty="0">
                <a:solidFill>
                  <a:srgbClr val="DAD8E9"/>
                </a:solidFill>
                <a:latin typeface="Mukta Light" pitchFamily="34" charset="0"/>
                <a:ea typeface="Mukta Light" pitchFamily="34" charset="-122"/>
                <a:cs typeface="Mukta Light" pitchFamily="34" charset="-120"/>
              </a:rPr>
              <a:t>Students</a:t>
            </a:r>
            <a:pPr algn="l" indent="0" marL="0">
              <a:lnSpc>
                <a:spcPts val="3450"/>
              </a:lnSpc>
              <a:buNone/>
            </a:pPr>
            <a:r>
              <a:rPr lang="en-US" sz="2150" dirty="0">
                <a:solidFill>
                  <a:srgbClr val="DAD8E9"/>
                </a:solidFill>
                <a:latin typeface="Mukta Light" pitchFamily="34" charset="0"/>
                <a:ea typeface="Mukta Light" pitchFamily="34" charset="-122"/>
                <a:cs typeface="Mukta Light" pitchFamily="34" charset="-120"/>
              </a:rPr>
              <a:t> – to creatively present their academic journey and skills</a:t>
            </a:r>
            <a:endParaRPr lang="en-US" sz="2150" dirty="0"/>
          </a:p>
        </p:txBody>
      </p:sp>
      <p:sp>
        <p:nvSpPr>
          <p:cNvPr id="4" name="Text 2"/>
          <p:cNvSpPr/>
          <p:nvPr/>
        </p:nvSpPr>
        <p:spPr>
          <a:xfrm>
            <a:off x="881063" y="4076581"/>
            <a:ext cx="12868275" cy="440531"/>
          </a:xfrm>
          <a:prstGeom prst="rect">
            <a:avLst/>
          </a:prstGeom>
          <a:noFill/>
          <a:ln/>
        </p:spPr>
        <p:txBody>
          <a:bodyPr wrap="none" lIns="0" tIns="0" rIns="0" bIns="0" rtlCol="0" anchor="t"/>
          <a:lstStyle/>
          <a:p>
            <a:pPr algn="l" indent="0" marL="0">
              <a:lnSpc>
                <a:spcPts val="3450"/>
              </a:lnSpc>
              <a:buNone/>
            </a:pPr>
            <a:r>
              <a:rPr lang="en-US" sz="2150" b="1" dirty="0">
                <a:solidFill>
                  <a:srgbClr val="DAD8E9"/>
                </a:solidFill>
                <a:latin typeface="Mukta Light" pitchFamily="34" charset="0"/>
                <a:ea typeface="Mukta Light" pitchFamily="34" charset="-122"/>
                <a:cs typeface="Mukta Light" pitchFamily="34" charset="-120"/>
              </a:rPr>
              <a:t>Job Seekers</a:t>
            </a:r>
            <a:pPr algn="l" indent="0" marL="0">
              <a:lnSpc>
                <a:spcPts val="3450"/>
              </a:lnSpc>
              <a:buNone/>
            </a:pPr>
            <a:r>
              <a:rPr lang="en-US" sz="2150" dirty="0">
                <a:solidFill>
                  <a:srgbClr val="DAD8E9"/>
                </a:solidFill>
                <a:latin typeface="Mukta Light" pitchFamily="34" charset="0"/>
                <a:ea typeface="Mukta Light" pitchFamily="34" charset="-122"/>
                <a:cs typeface="Mukta Light" pitchFamily="34" charset="-120"/>
              </a:rPr>
              <a:t> – to highlight programming, design, and professional abilities beyond resumes</a:t>
            </a:r>
            <a:endParaRPr lang="en-US" sz="2150" dirty="0"/>
          </a:p>
        </p:txBody>
      </p:sp>
      <p:sp>
        <p:nvSpPr>
          <p:cNvPr id="5" name="Text 3"/>
          <p:cNvSpPr/>
          <p:nvPr/>
        </p:nvSpPr>
        <p:spPr>
          <a:xfrm>
            <a:off x="881063" y="4764881"/>
            <a:ext cx="12868275" cy="440531"/>
          </a:xfrm>
          <a:prstGeom prst="rect">
            <a:avLst/>
          </a:prstGeom>
          <a:noFill/>
          <a:ln/>
        </p:spPr>
        <p:txBody>
          <a:bodyPr wrap="none" lIns="0" tIns="0" rIns="0" bIns="0" rtlCol="0" anchor="t"/>
          <a:lstStyle/>
          <a:p>
            <a:pPr algn="l" indent="0" marL="0">
              <a:lnSpc>
                <a:spcPts val="3450"/>
              </a:lnSpc>
              <a:buNone/>
            </a:pPr>
            <a:r>
              <a:rPr lang="en-US" sz="2150" b="1" dirty="0">
                <a:solidFill>
                  <a:srgbClr val="DAD8E9"/>
                </a:solidFill>
                <a:latin typeface="Mukta Light" pitchFamily="34" charset="0"/>
                <a:ea typeface="Mukta Light" pitchFamily="34" charset="-122"/>
                <a:cs typeface="Mukta Light" pitchFamily="34" charset="-120"/>
              </a:rPr>
              <a:t>Recruiters &amp; Employers</a:t>
            </a:r>
            <a:pPr algn="l" indent="0" marL="0">
              <a:lnSpc>
                <a:spcPts val="3450"/>
              </a:lnSpc>
              <a:buNone/>
            </a:pPr>
            <a:r>
              <a:rPr lang="en-US" sz="2150" dirty="0">
                <a:solidFill>
                  <a:srgbClr val="DAD8E9"/>
                </a:solidFill>
                <a:latin typeface="Mukta Light" pitchFamily="34" charset="0"/>
                <a:ea typeface="Mukta Light" pitchFamily="34" charset="-122"/>
                <a:cs typeface="Mukta Light" pitchFamily="34" charset="-120"/>
              </a:rPr>
              <a:t> – to evaluate true potential through an interactive portfolio</a:t>
            </a:r>
            <a:endParaRPr lang="en-US" sz="2150" dirty="0"/>
          </a:p>
        </p:txBody>
      </p:sp>
      <p:sp>
        <p:nvSpPr>
          <p:cNvPr id="6" name="Text 4"/>
          <p:cNvSpPr/>
          <p:nvPr/>
        </p:nvSpPr>
        <p:spPr>
          <a:xfrm>
            <a:off x="881063" y="5453182"/>
            <a:ext cx="12868275" cy="440531"/>
          </a:xfrm>
          <a:prstGeom prst="rect">
            <a:avLst/>
          </a:prstGeom>
          <a:noFill/>
          <a:ln/>
        </p:spPr>
        <p:txBody>
          <a:bodyPr wrap="none" lIns="0" tIns="0" rIns="0" bIns="0" rtlCol="0" anchor="t"/>
          <a:lstStyle/>
          <a:p>
            <a:pPr algn="l" indent="0" marL="0">
              <a:lnSpc>
                <a:spcPts val="3450"/>
              </a:lnSpc>
              <a:buNone/>
            </a:pPr>
            <a:r>
              <a:rPr lang="en-US" sz="2150" b="1" dirty="0">
                <a:solidFill>
                  <a:srgbClr val="DAD8E9"/>
                </a:solidFill>
                <a:latin typeface="Mukta Light" pitchFamily="34" charset="0"/>
                <a:ea typeface="Mukta Light" pitchFamily="34" charset="-122"/>
                <a:cs typeface="Mukta Light" pitchFamily="34" charset="-120"/>
              </a:rPr>
              <a:t>Academic Institutions</a:t>
            </a:r>
            <a:pPr algn="l" indent="0" marL="0">
              <a:lnSpc>
                <a:spcPts val="3450"/>
              </a:lnSpc>
              <a:buNone/>
            </a:pPr>
            <a:r>
              <a:rPr lang="en-US" sz="2150" dirty="0">
                <a:solidFill>
                  <a:srgbClr val="DAD8E9"/>
                </a:solidFill>
                <a:latin typeface="Mukta Light" pitchFamily="34" charset="0"/>
                <a:ea typeface="Mukta Light" pitchFamily="34" charset="-122"/>
                <a:cs typeface="Mukta Light" pitchFamily="34" charset="-120"/>
              </a:rPr>
              <a:t> – for project assessments, reviews, and networking</a:t>
            </a:r>
            <a:endParaRPr lang="en-US" sz="2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8314" y="548878"/>
            <a:ext cx="4553903" cy="443508"/>
          </a:xfrm>
          <a:prstGeom prst="rect">
            <a:avLst/>
          </a:prstGeom>
          <a:noFill/>
          <a:ln/>
        </p:spPr>
        <p:txBody>
          <a:bodyPr wrap="none" lIns="0" tIns="0" rIns="0" bIns="0" rtlCol="0" anchor="t"/>
          <a:lstStyle/>
          <a:p>
            <a:pPr algn="l" indent="0" marL="0">
              <a:lnSpc>
                <a:spcPts val="3450"/>
              </a:lnSpc>
              <a:buNone/>
            </a:pPr>
            <a:r>
              <a:rPr lang="en-US" sz="2750" b="1" dirty="0">
                <a:solidFill>
                  <a:srgbClr val="C6BFEE"/>
                </a:solidFill>
                <a:latin typeface="Prompt Medium" pitchFamily="34" charset="0"/>
                <a:ea typeface="Prompt Medium" pitchFamily="34" charset="-122"/>
                <a:cs typeface="Prompt Medium" pitchFamily="34" charset="-120"/>
              </a:rPr>
              <a:t>TOOLS AND TECHNIQUES :</a:t>
            </a:r>
            <a:endParaRPr lang="en-US" sz="2750" dirty="0"/>
          </a:p>
        </p:txBody>
      </p:sp>
      <p:sp>
        <p:nvSpPr>
          <p:cNvPr id="3" name="Text 1"/>
          <p:cNvSpPr/>
          <p:nvPr/>
        </p:nvSpPr>
        <p:spPr>
          <a:xfrm>
            <a:off x="1560671" y="1191935"/>
            <a:ext cx="11508938" cy="765096"/>
          </a:xfrm>
          <a:prstGeom prst="rect">
            <a:avLst/>
          </a:prstGeom>
          <a:noFill/>
          <a:ln/>
        </p:spPr>
        <p:txBody>
          <a:bodyPr wrap="none" lIns="0" tIns="0" rIns="0" bIns="0" rtlCol="0" anchor="t"/>
          <a:lstStyle/>
          <a:p>
            <a:pPr algn="ctr" indent="0" marL="0">
              <a:lnSpc>
                <a:spcPts val="6000"/>
              </a:lnSpc>
              <a:buNone/>
            </a:pPr>
            <a:r>
              <a:rPr lang="en-US" sz="4800" dirty="0">
                <a:solidFill>
                  <a:srgbClr val="C6BFEE"/>
                </a:solidFill>
                <a:latin typeface="Prompt Medium" pitchFamily="34" charset="0"/>
                <a:ea typeface="Prompt Medium" pitchFamily="34" charset="-122"/>
                <a:cs typeface="Prompt Medium" pitchFamily="34" charset="-120"/>
              </a:rPr>
              <a:t>Leveraging Modern Web Technologies</a:t>
            </a:r>
            <a:endParaRPr lang="en-US" sz="4800" dirty="0"/>
          </a:p>
        </p:txBody>
      </p:sp>
      <p:sp>
        <p:nvSpPr>
          <p:cNvPr id="4" name="Text 2"/>
          <p:cNvSpPr/>
          <p:nvPr/>
        </p:nvSpPr>
        <p:spPr>
          <a:xfrm>
            <a:off x="798314" y="2455902"/>
            <a:ext cx="2217658" cy="277178"/>
          </a:xfrm>
          <a:prstGeom prst="rect">
            <a:avLst/>
          </a:prstGeom>
          <a:noFill/>
          <a:ln/>
        </p:spPr>
        <p:txBody>
          <a:bodyPr wrap="none" lIns="0" tIns="0" rIns="0" bIns="0" rtlCol="0" anchor="t"/>
          <a:lstStyle/>
          <a:p>
            <a:pPr algn="l" indent="0" marL="0">
              <a:lnSpc>
                <a:spcPts val="2150"/>
              </a:lnSpc>
              <a:buNone/>
            </a:pPr>
            <a:r>
              <a:rPr lang="en-US" sz="1700" dirty="0">
                <a:solidFill>
                  <a:srgbClr val="C6BFEE"/>
                </a:solidFill>
                <a:latin typeface="Prompt Medium" pitchFamily="34" charset="0"/>
                <a:ea typeface="Prompt Medium" pitchFamily="34" charset="-122"/>
                <a:cs typeface="Prompt Medium" pitchFamily="34" charset="-120"/>
              </a:rPr>
              <a:t>Languages Used</a:t>
            </a:r>
            <a:endParaRPr lang="en-US" sz="1700" dirty="0"/>
          </a:p>
        </p:txBody>
      </p:sp>
      <p:sp>
        <p:nvSpPr>
          <p:cNvPr id="5" name="Text 3"/>
          <p:cNvSpPr/>
          <p:nvPr/>
        </p:nvSpPr>
        <p:spPr>
          <a:xfrm>
            <a:off x="798314" y="2932628"/>
            <a:ext cx="6136838" cy="319207"/>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AD8E9"/>
                </a:solidFill>
                <a:latin typeface="Mukta Light" pitchFamily="34" charset="0"/>
                <a:ea typeface="Mukta Light" pitchFamily="34" charset="-122"/>
                <a:cs typeface="Mukta Light" pitchFamily="34" charset="-120"/>
              </a:rPr>
              <a:t>HTML:</a:t>
            </a:r>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 Provides the core structure and semantic organization</a:t>
            </a:r>
            <a:endParaRPr lang="en-US" sz="1550" dirty="0"/>
          </a:p>
        </p:txBody>
      </p:sp>
      <p:sp>
        <p:nvSpPr>
          <p:cNvPr id="6" name="Text 4"/>
          <p:cNvSpPr/>
          <p:nvPr/>
        </p:nvSpPr>
        <p:spPr>
          <a:xfrm>
            <a:off x="798314" y="3321606"/>
            <a:ext cx="6136838" cy="319207"/>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AD8E9"/>
                </a:solidFill>
                <a:latin typeface="Mukta Light" pitchFamily="34" charset="0"/>
                <a:ea typeface="Mukta Light" pitchFamily="34" charset="-122"/>
                <a:cs typeface="Mukta Light" pitchFamily="34" charset="-120"/>
              </a:rPr>
              <a:t>CSS (Tailwind + Custom):</a:t>
            </a:r>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 Handles styling, layout, responsiveness</a:t>
            </a:r>
            <a:endParaRPr lang="en-US" sz="1550" dirty="0"/>
          </a:p>
        </p:txBody>
      </p:sp>
      <p:sp>
        <p:nvSpPr>
          <p:cNvPr id="7" name="Text 5"/>
          <p:cNvSpPr/>
          <p:nvPr/>
        </p:nvSpPr>
        <p:spPr>
          <a:xfrm>
            <a:off x="798314" y="3710583"/>
            <a:ext cx="6136838" cy="319207"/>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AD8E9"/>
                </a:solidFill>
                <a:latin typeface="Mukta Light" pitchFamily="34" charset="0"/>
                <a:ea typeface="Mukta Light" pitchFamily="34" charset="-122"/>
                <a:cs typeface="Mukta Light" pitchFamily="34" charset="-120"/>
              </a:rPr>
              <a:t>JavaScript:</a:t>
            </a:r>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 Adds interactivity and scroll animations</a:t>
            </a:r>
            <a:endParaRPr lang="en-US" sz="1550" dirty="0"/>
          </a:p>
        </p:txBody>
      </p:sp>
      <p:pic>
        <p:nvPicPr>
          <p:cNvPr id="8" name="Image 0" descr="preencoded.png">    </p:cNvPr>
          <p:cNvPicPr>
            <a:picLocks noChangeAspect="1"/>
          </p:cNvPicPr>
          <p:nvPr/>
        </p:nvPicPr>
        <p:blipFill>
          <a:blip r:embed="rId1"/>
          <a:stretch>
            <a:fillRect/>
          </a:stretch>
        </p:blipFill>
        <p:spPr>
          <a:xfrm>
            <a:off x="798314" y="4254222"/>
            <a:ext cx="6136838" cy="3236595"/>
          </a:xfrm>
          <a:prstGeom prst="rect">
            <a:avLst/>
          </a:prstGeom>
        </p:spPr>
      </p:pic>
      <p:sp>
        <p:nvSpPr>
          <p:cNvPr id="9" name="Text 6"/>
          <p:cNvSpPr/>
          <p:nvPr/>
        </p:nvSpPr>
        <p:spPr>
          <a:xfrm>
            <a:off x="7429738" y="2455902"/>
            <a:ext cx="2264450" cy="277178"/>
          </a:xfrm>
          <a:prstGeom prst="rect">
            <a:avLst/>
          </a:prstGeom>
          <a:noFill/>
          <a:ln/>
        </p:spPr>
        <p:txBody>
          <a:bodyPr wrap="none" lIns="0" tIns="0" rIns="0" bIns="0" rtlCol="0" anchor="t"/>
          <a:lstStyle/>
          <a:p>
            <a:pPr algn="l" indent="0" marL="0">
              <a:lnSpc>
                <a:spcPts val="2150"/>
              </a:lnSpc>
              <a:buNone/>
            </a:pPr>
            <a:r>
              <a:rPr lang="en-US" sz="1700" dirty="0">
                <a:solidFill>
                  <a:srgbClr val="C6BFEE"/>
                </a:solidFill>
                <a:latin typeface="Prompt Medium" pitchFamily="34" charset="0"/>
                <a:ea typeface="Prompt Medium" pitchFamily="34" charset="-122"/>
                <a:cs typeface="Prompt Medium" pitchFamily="34" charset="-120"/>
              </a:rPr>
              <a:t>Libraries &amp; Platforms</a:t>
            </a:r>
            <a:endParaRPr lang="en-US" sz="1700" dirty="0"/>
          </a:p>
        </p:txBody>
      </p:sp>
      <p:sp>
        <p:nvSpPr>
          <p:cNvPr id="10" name="Text 7"/>
          <p:cNvSpPr/>
          <p:nvPr/>
        </p:nvSpPr>
        <p:spPr>
          <a:xfrm>
            <a:off x="7429738" y="2932628"/>
            <a:ext cx="6409849" cy="319207"/>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AD8E9"/>
                </a:solidFill>
                <a:latin typeface="Mukta Light" pitchFamily="34" charset="0"/>
                <a:ea typeface="Mukta Light" pitchFamily="34" charset="-122"/>
                <a:cs typeface="Mukta Light" pitchFamily="34" charset="-120"/>
              </a:rPr>
              <a:t>Tailwind CSS (CDN):</a:t>
            </a:r>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 Rapid UI design with consistent styling</a:t>
            </a:r>
            <a:endParaRPr lang="en-US" sz="1550" dirty="0"/>
          </a:p>
        </p:txBody>
      </p:sp>
      <p:sp>
        <p:nvSpPr>
          <p:cNvPr id="11" name="Text 8"/>
          <p:cNvSpPr/>
          <p:nvPr/>
        </p:nvSpPr>
        <p:spPr>
          <a:xfrm>
            <a:off x="7429738" y="3321606"/>
            <a:ext cx="6409849" cy="319207"/>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AD8E9"/>
                </a:solidFill>
                <a:latin typeface="Mukta Light" pitchFamily="34" charset="0"/>
                <a:ea typeface="Mukta Light" pitchFamily="34" charset="-122"/>
                <a:cs typeface="Mukta Light" pitchFamily="34" charset="-120"/>
              </a:rPr>
              <a:t>Font Awesome:</a:t>
            </a:r>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 Scalable vector icons for social media &amp; contact</a:t>
            </a:r>
            <a:endParaRPr lang="en-US" sz="1550" dirty="0"/>
          </a:p>
        </p:txBody>
      </p:sp>
      <p:sp>
        <p:nvSpPr>
          <p:cNvPr id="12" name="Text 9"/>
          <p:cNvSpPr/>
          <p:nvPr/>
        </p:nvSpPr>
        <p:spPr>
          <a:xfrm>
            <a:off x="7429738" y="3710583"/>
            <a:ext cx="6409849" cy="319207"/>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AD8E9"/>
                </a:solidFill>
                <a:latin typeface="Mukta Light" pitchFamily="34" charset="0"/>
                <a:ea typeface="Mukta Light" pitchFamily="34" charset="-122"/>
                <a:cs typeface="Mukta Light" pitchFamily="34" charset="-120"/>
              </a:rPr>
              <a:t>Google Fonts (Inter):</a:t>
            </a:r>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 Clean, modern, and readable typography</a:t>
            </a:r>
            <a:endParaRPr lang="en-US" sz="1550" dirty="0"/>
          </a:p>
        </p:txBody>
      </p:sp>
      <p:sp>
        <p:nvSpPr>
          <p:cNvPr id="13" name="Text 10"/>
          <p:cNvSpPr/>
          <p:nvPr/>
        </p:nvSpPr>
        <p:spPr>
          <a:xfrm>
            <a:off x="7429738" y="4099560"/>
            <a:ext cx="6409849" cy="319207"/>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AD8E9"/>
                </a:solidFill>
                <a:latin typeface="Mukta Light" pitchFamily="34" charset="0"/>
                <a:ea typeface="Mukta Light" pitchFamily="34" charset="-122"/>
                <a:cs typeface="Mukta Light" pitchFamily="34" charset="-120"/>
              </a:rPr>
              <a:t>Deployment:</a:t>
            </a:r>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 Hosted via GitHub Pages (with local hosting option)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5097" y="1230035"/>
            <a:ext cx="5284470" cy="430530"/>
          </a:xfrm>
          <a:prstGeom prst="rect">
            <a:avLst/>
          </a:prstGeom>
          <a:noFill/>
          <a:ln/>
        </p:spPr>
        <p:txBody>
          <a:bodyPr wrap="none" lIns="0" tIns="0" rIns="0" bIns="0" rtlCol="0" anchor="t"/>
          <a:lstStyle/>
          <a:p>
            <a:pPr algn="l" indent="0" marL="0">
              <a:lnSpc>
                <a:spcPts val="3350"/>
              </a:lnSpc>
              <a:buNone/>
            </a:pPr>
            <a:r>
              <a:rPr lang="en-US" sz="2700" b="1" dirty="0">
                <a:solidFill>
                  <a:srgbClr val="C6BFEE"/>
                </a:solidFill>
                <a:latin typeface="Prompt Medium" pitchFamily="34" charset="0"/>
                <a:ea typeface="Prompt Medium" pitchFamily="34" charset="-122"/>
                <a:cs typeface="Prompt Medium" pitchFamily="34" charset="-120"/>
              </a:rPr>
              <a:t>PORTFOLIO DESIGN &amp; LAYOUT :</a:t>
            </a:r>
            <a:endParaRPr lang="en-US" sz="2700" dirty="0"/>
          </a:p>
        </p:txBody>
      </p:sp>
      <p:sp>
        <p:nvSpPr>
          <p:cNvPr id="3" name="Text 1"/>
          <p:cNvSpPr/>
          <p:nvPr/>
        </p:nvSpPr>
        <p:spPr>
          <a:xfrm>
            <a:off x="1511498" y="1854279"/>
            <a:ext cx="11607403" cy="742712"/>
          </a:xfrm>
          <a:prstGeom prst="rect">
            <a:avLst/>
          </a:prstGeom>
          <a:noFill/>
          <a:ln/>
        </p:spPr>
        <p:txBody>
          <a:bodyPr wrap="none" lIns="0" tIns="0" rIns="0" bIns="0" rtlCol="0" anchor="t"/>
          <a:lstStyle/>
          <a:p>
            <a:pPr algn="ctr" indent="0" marL="0">
              <a:lnSpc>
                <a:spcPts val="5800"/>
              </a:lnSpc>
              <a:buNone/>
            </a:pPr>
            <a:r>
              <a:rPr lang="en-US" sz="4650" dirty="0">
                <a:solidFill>
                  <a:srgbClr val="C6BFEE"/>
                </a:solidFill>
                <a:latin typeface="Prompt Medium" pitchFamily="34" charset="0"/>
                <a:ea typeface="Prompt Medium" pitchFamily="34" charset="-122"/>
                <a:cs typeface="Prompt Medium" pitchFamily="34" charset="-120"/>
              </a:rPr>
              <a:t>Intuitive Navigation &amp; Aesthetic Appeal</a:t>
            </a:r>
            <a:endParaRPr lang="en-US" sz="4650" dirty="0"/>
          </a:p>
        </p:txBody>
      </p:sp>
      <p:sp>
        <p:nvSpPr>
          <p:cNvPr id="4" name="Shape 2"/>
          <p:cNvSpPr/>
          <p:nvPr/>
        </p:nvSpPr>
        <p:spPr>
          <a:xfrm>
            <a:off x="775097" y="2887623"/>
            <a:ext cx="6443186" cy="1506260"/>
          </a:xfrm>
          <a:prstGeom prst="roundRect">
            <a:avLst>
              <a:gd name="adj" fmla="val 7285"/>
            </a:avLst>
          </a:prstGeom>
          <a:solidFill>
            <a:srgbClr val="0B0C23">
              <a:alpha val="95000"/>
            </a:srgbClr>
          </a:solidFill>
          <a:ln w="22860">
            <a:solidFill>
              <a:srgbClr val="6D4562"/>
            </a:solidFill>
            <a:prstDash val="solid"/>
          </a:ln>
        </p:spPr>
      </p:sp>
      <p:sp>
        <p:nvSpPr>
          <p:cNvPr id="5" name="Shape 3"/>
          <p:cNvSpPr/>
          <p:nvPr/>
        </p:nvSpPr>
        <p:spPr>
          <a:xfrm>
            <a:off x="752237" y="2887623"/>
            <a:ext cx="91440" cy="1506260"/>
          </a:xfrm>
          <a:prstGeom prst="roundRect">
            <a:avLst>
              <a:gd name="adj" fmla="val 89004"/>
            </a:avLst>
          </a:prstGeom>
          <a:solidFill>
            <a:srgbClr val="A95B95"/>
          </a:solidFill>
          <a:ln/>
        </p:spPr>
      </p:sp>
      <p:sp>
        <p:nvSpPr>
          <p:cNvPr id="6" name="Text 4"/>
          <p:cNvSpPr/>
          <p:nvPr/>
        </p:nvSpPr>
        <p:spPr>
          <a:xfrm>
            <a:off x="1060252" y="3104198"/>
            <a:ext cx="2213253" cy="269081"/>
          </a:xfrm>
          <a:prstGeom prst="rect">
            <a:avLst/>
          </a:prstGeom>
          <a:noFill/>
          <a:ln/>
        </p:spPr>
        <p:txBody>
          <a:bodyPr wrap="none" lIns="0" tIns="0" rIns="0" bIns="0" rtlCol="0" anchor="t"/>
          <a:lstStyle/>
          <a:p>
            <a:pPr algn="l"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Header &amp; Navigation</a:t>
            </a:r>
            <a:endParaRPr lang="en-US" sz="1650" dirty="0"/>
          </a:p>
        </p:txBody>
      </p:sp>
      <p:sp>
        <p:nvSpPr>
          <p:cNvPr id="7" name="Text 5"/>
          <p:cNvSpPr/>
          <p:nvPr/>
        </p:nvSpPr>
        <p:spPr>
          <a:xfrm>
            <a:off x="1060252" y="3489484"/>
            <a:ext cx="5941457" cy="310039"/>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AD8E9"/>
                </a:solidFill>
                <a:latin typeface="Mukta Light" pitchFamily="34" charset="0"/>
                <a:ea typeface="Mukta Light" pitchFamily="34" charset="-122"/>
                <a:cs typeface="Mukta Light" pitchFamily="34" charset="-120"/>
              </a:rPr>
              <a:t>Sticky navigation bar with links: Home, About, Education, Contact</a:t>
            </a:r>
            <a:endParaRPr lang="en-US" sz="1500" dirty="0"/>
          </a:p>
        </p:txBody>
      </p:sp>
      <p:sp>
        <p:nvSpPr>
          <p:cNvPr id="8" name="Text 6"/>
          <p:cNvSpPr/>
          <p:nvPr/>
        </p:nvSpPr>
        <p:spPr>
          <a:xfrm>
            <a:off x="1060252" y="3867269"/>
            <a:ext cx="5941457" cy="310039"/>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AD8E9"/>
                </a:solidFill>
                <a:latin typeface="Mukta Light" pitchFamily="34" charset="0"/>
                <a:ea typeface="Mukta Light" pitchFamily="34" charset="-122"/>
                <a:cs typeface="Mukta Light" pitchFamily="34" charset="-120"/>
              </a:rPr>
              <a:t>Always accessible for smooth browsing</a:t>
            </a:r>
            <a:endParaRPr lang="en-US" sz="1500" dirty="0"/>
          </a:p>
        </p:txBody>
      </p:sp>
      <p:sp>
        <p:nvSpPr>
          <p:cNvPr id="9" name="Shape 7"/>
          <p:cNvSpPr/>
          <p:nvPr/>
        </p:nvSpPr>
        <p:spPr>
          <a:xfrm>
            <a:off x="7411998" y="2887623"/>
            <a:ext cx="6443305" cy="1506260"/>
          </a:xfrm>
          <a:prstGeom prst="roundRect">
            <a:avLst>
              <a:gd name="adj" fmla="val 7285"/>
            </a:avLst>
          </a:prstGeom>
          <a:solidFill>
            <a:srgbClr val="0B0C23">
              <a:alpha val="95000"/>
            </a:srgbClr>
          </a:solidFill>
          <a:ln w="22860">
            <a:solidFill>
              <a:srgbClr val="6D4562"/>
            </a:solidFill>
            <a:prstDash val="solid"/>
          </a:ln>
        </p:spPr>
      </p:sp>
      <p:sp>
        <p:nvSpPr>
          <p:cNvPr id="10" name="Shape 8"/>
          <p:cNvSpPr/>
          <p:nvPr/>
        </p:nvSpPr>
        <p:spPr>
          <a:xfrm>
            <a:off x="7389138" y="2887623"/>
            <a:ext cx="91440" cy="1506260"/>
          </a:xfrm>
          <a:prstGeom prst="roundRect">
            <a:avLst>
              <a:gd name="adj" fmla="val 89004"/>
            </a:avLst>
          </a:prstGeom>
          <a:solidFill>
            <a:srgbClr val="A95B95"/>
          </a:solidFill>
          <a:ln/>
        </p:spPr>
      </p:sp>
      <p:sp>
        <p:nvSpPr>
          <p:cNvPr id="11" name="Text 9"/>
          <p:cNvSpPr/>
          <p:nvPr/>
        </p:nvSpPr>
        <p:spPr>
          <a:xfrm>
            <a:off x="7697153" y="3104198"/>
            <a:ext cx="2153007" cy="269081"/>
          </a:xfrm>
          <a:prstGeom prst="rect">
            <a:avLst/>
          </a:prstGeom>
          <a:noFill/>
          <a:ln/>
        </p:spPr>
        <p:txBody>
          <a:bodyPr wrap="none" lIns="0" tIns="0" rIns="0" bIns="0" rtlCol="0" anchor="t"/>
          <a:lstStyle/>
          <a:p>
            <a:pPr algn="l"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Home Page Design</a:t>
            </a:r>
            <a:endParaRPr lang="en-US" sz="1650" dirty="0"/>
          </a:p>
        </p:txBody>
      </p:sp>
      <p:sp>
        <p:nvSpPr>
          <p:cNvPr id="12" name="Text 10"/>
          <p:cNvSpPr/>
          <p:nvPr/>
        </p:nvSpPr>
        <p:spPr>
          <a:xfrm>
            <a:off x="7697153" y="3489484"/>
            <a:ext cx="5941576" cy="310039"/>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AD8E9"/>
                </a:solidFill>
                <a:latin typeface="Mukta Light" pitchFamily="34" charset="0"/>
                <a:ea typeface="Mukta Light" pitchFamily="34" charset="-122"/>
                <a:cs typeface="Mukta Light" pitchFamily="34" charset="-120"/>
              </a:rPr>
              <a:t>Hero banner with circular profile photo</a:t>
            </a:r>
            <a:endParaRPr lang="en-US" sz="1500" dirty="0"/>
          </a:p>
        </p:txBody>
      </p:sp>
      <p:sp>
        <p:nvSpPr>
          <p:cNvPr id="13" name="Text 11"/>
          <p:cNvSpPr/>
          <p:nvPr/>
        </p:nvSpPr>
        <p:spPr>
          <a:xfrm>
            <a:off x="7697153" y="3867269"/>
            <a:ext cx="5941576" cy="310039"/>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AD8E9"/>
                </a:solidFill>
                <a:latin typeface="Mukta Light" pitchFamily="34" charset="0"/>
                <a:ea typeface="Mukta Light" pitchFamily="34" charset="-122"/>
                <a:cs typeface="Mukta Light" pitchFamily="34" charset="-120"/>
              </a:rPr>
              <a:t>Engaging tagline to welcome visitors</a:t>
            </a:r>
            <a:endParaRPr lang="en-US" sz="1500" dirty="0"/>
          </a:p>
        </p:txBody>
      </p:sp>
      <p:sp>
        <p:nvSpPr>
          <p:cNvPr id="14" name="Shape 12"/>
          <p:cNvSpPr/>
          <p:nvPr/>
        </p:nvSpPr>
        <p:spPr>
          <a:xfrm>
            <a:off x="775097" y="4587597"/>
            <a:ext cx="6443186" cy="1884045"/>
          </a:xfrm>
          <a:prstGeom prst="roundRect">
            <a:avLst>
              <a:gd name="adj" fmla="val 5824"/>
            </a:avLst>
          </a:prstGeom>
          <a:solidFill>
            <a:srgbClr val="0B0C23">
              <a:alpha val="95000"/>
            </a:srgbClr>
          </a:solidFill>
          <a:ln w="22860">
            <a:solidFill>
              <a:srgbClr val="6D4562"/>
            </a:solidFill>
            <a:prstDash val="solid"/>
          </a:ln>
        </p:spPr>
      </p:sp>
      <p:sp>
        <p:nvSpPr>
          <p:cNvPr id="15" name="Shape 13"/>
          <p:cNvSpPr/>
          <p:nvPr/>
        </p:nvSpPr>
        <p:spPr>
          <a:xfrm>
            <a:off x="752237" y="4587597"/>
            <a:ext cx="91440" cy="1884045"/>
          </a:xfrm>
          <a:prstGeom prst="roundRect">
            <a:avLst>
              <a:gd name="adj" fmla="val 89004"/>
            </a:avLst>
          </a:prstGeom>
          <a:solidFill>
            <a:srgbClr val="A95B95"/>
          </a:solidFill>
          <a:ln/>
        </p:spPr>
      </p:sp>
      <p:sp>
        <p:nvSpPr>
          <p:cNvPr id="16" name="Text 14"/>
          <p:cNvSpPr/>
          <p:nvPr/>
        </p:nvSpPr>
        <p:spPr>
          <a:xfrm>
            <a:off x="1060252" y="4804172"/>
            <a:ext cx="2586871" cy="269081"/>
          </a:xfrm>
          <a:prstGeom prst="rect">
            <a:avLst/>
          </a:prstGeom>
          <a:noFill/>
          <a:ln/>
        </p:spPr>
        <p:txBody>
          <a:bodyPr wrap="none" lIns="0" tIns="0" rIns="0" bIns="0" rtlCol="0" anchor="t"/>
          <a:lstStyle/>
          <a:p>
            <a:pPr algn="l"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Content Sections Layout</a:t>
            </a:r>
            <a:endParaRPr lang="en-US" sz="1650" dirty="0"/>
          </a:p>
        </p:txBody>
      </p:sp>
      <p:sp>
        <p:nvSpPr>
          <p:cNvPr id="17" name="Text 15"/>
          <p:cNvSpPr/>
          <p:nvPr/>
        </p:nvSpPr>
        <p:spPr>
          <a:xfrm>
            <a:off x="1060252" y="5189458"/>
            <a:ext cx="5941457" cy="310039"/>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DAD8E9"/>
                </a:solidFill>
                <a:latin typeface="Mukta Light" pitchFamily="34" charset="0"/>
                <a:ea typeface="Mukta Light" pitchFamily="34" charset="-122"/>
                <a:cs typeface="Mukta Light" pitchFamily="34" charset="-120"/>
              </a:rPr>
              <a:t>About Page:</a:t>
            </a:r>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 Grid-based layout for programming &amp; design skills</a:t>
            </a:r>
            <a:endParaRPr lang="en-US" sz="1500" dirty="0"/>
          </a:p>
        </p:txBody>
      </p:sp>
      <p:sp>
        <p:nvSpPr>
          <p:cNvPr id="18" name="Text 16"/>
          <p:cNvSpPr/>
          <p:nvPr/>
        </p:nvSpPr>
        <p:spPr>
          <a:xfrm>
            <a:off x="1060252" y="5567243"/>
            <a:ext cx="5941457" cy="310039"/>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DAD8E9"/>
                </a:solidFill>
                <a:latin typeface="Mukta Light" pitchFamily="34" charset="0"/>
                <a:ea typeface="Mukta Light" pitchFamily="34" charset="-122"/>
                <a:cs typeface="Mukta Light" pitchFamily="34" charset="-120"/>
              </a:rPr>
              <a:t>Education Page:</a:t>
            </a:r>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 Card-style layout highlighting academic milestones</a:t>
            </a:r>
            <a:endParaRPr lang="en-US" sz="1500" dirty="0"/>
          </a:p>
        </p:txBody>
      </p:sp>
      <p:sp>
        <p:nvSpPr>
          <p:cNvPr id="19" name="Text 17"/>
          <p:cNvSpPr/>
          <p:nvPr/>
        </p:nvSpPr>
        <p:spPr>
          <a:xfrm>
            <a:off x="1060252" y="5945029"/>
            <a:ext cx="5941457" cy="310039"/>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DAD8E9"/>
                </a:solidFill>
                <a:latin typeface="Mukta Light" pitchFamily="34" charset="0"/>
                <a:ea typeface="Mukta Light" pitchFamily="34" charset="-122"/>
                <a:cs typeface="Mukta Light" pitchFamily="34" charset="-120"/>
              </a:rPr>
              <a:t>Contact Page:</a:t>
            </a:r>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 Email + clickable GitHub, LinkedIn, Instagram icons</a:t>
            </a:r>
            <a:endParaRPr lang="en-US" sz="1500" dirty="0"/>
          </a:p>
        </p:txBody>
      </p:sp>
      <p:sp>
        <p:nvSpPr>
          <p:cNvPr id="20" name="Shape 18"/>
          <p:cNvSpPr/>
          <p:nvPr/>
        </p:nvSpPr>
        <p:spPr>
          <a:xfrm>
            <a:off x="7411998" y="4587597"/>
            <a:ext cx="6443305" cy="1884045"/>
          </a:xfrm>
          <a:prstGeom prst="roundRect">
            <a:avLst>
              <a:gd name="adj" fmla="val 5824"/>
            </a:avLst>
          </a:prstGeom>
          <a:solidFill>
            <a:srgbClr val="0B0C23">
              <a:alpha val="95000"/>
            </a:srgbClr>
          </a:solidFill>
          <a:ln w="22860">
            <a:solidFill>
              <a:srgbClr val="6D4562"/>
            </a:solidFill>
            <a:prstDash val="solid"/>
          </a:ln>
        </p:spPr>
      </p:sp>
      <p:sp>
        <p:nvSpPr>
          <p:cNvPr id="21" name="Shape 19"/>
          <p:cNvSpPr/>
          <p:nvPr/>
        </p:nvSpPr>
        <p:spPr>
          <a:xfrm>
            <a:off x="7389138" y="4587597"/>
            <a:ext cx="91440" cy="1884045"/>
          </a:xfrm>
          <a:prstGeom prst="roundRect">
            <a:avLst>
              <a:gd name="adj" fmla="val 89004"/>
            </a:avLst>
          </a:prstGeom>
          <a:solidFill>
            <a:srgbClr val="A95B95"/>
          </a:solidFill>
          <a:ln/>
        </p:spPr>
      </p:sp>
      <p:sp>
        <p:nvSpPr>
          <p:cNvPr id="22" name="Text 20"/>
          <p:cNvSpPr/>
          <p:nvPr/>
        </p:nvSpPr>
        <p:spPr>
          <a:xfrm>
            <a:off x="7697153" y="4804172"/>
            <a:ext cx="2153007" cy="269081"/>
          </a:xfrm>
          <a:prstGeom prst="rect">
            <a:avLst/>
          </a:prstGeom>
          <a:noFill/>
          <a:ln/>
        </p:spPr>
        <p:txBody>
          <a:bodyPr wrap="none" lIns="0" tIns="0" rIns="0" bIns="0" rtlCol="0" anchor="t"/>
          <a:lstStyle/>
          <a:p>
            <a:pPr algn="l" indent="0" marL="0">
              <a:lnSpc>
                <a:spcPts val="2100"/>
              </a:lnSpc>
              <a:buNone/>
            </a:pPr>
            <a:r>
              <a:rPr lang="en-US" sz="1650" dirty="0">
                <a:solidFill>
                  <a:srgbClr val="DAD8E9"/>
                </a:solidFill>
                <a:latin typeface="Prompt Medium" pitchFamily="34" charset="0"/>
                <a:ea typeface="Prompt Medium" pitchFamily="34" charset="-122"/>
                <a:cs typeface="Prompt Medium" pitchFamily="34" charset="-120"/>
              </a:rPr>
              <a:t>Responsiveness</a:t>
            </a:r>
            <a:endParaRPr lang="en-US" sz="1650" dirty="0"/>
          </a:p>
        </p:txBody>
      </p:sp>
      <p:sp>
        <p:nvSpPr>
          <p:cNvPr id="23" name="Text 21"/>
          <p:cNvSpPr/>
          <p:nvPr/>
        </p:nvSpPr>
        <p:spPr>
          <a:xfrm>
            <a:off x="7697153" y="5189458"/>
            <a:ext cx="5941576" cy="310039"/>
          </a:xfrm>
          <a:prstGeom prst="rect">
            <a:avLst/>
          </a:prstGeom>
          <a:noFill/>
          <a:ln/>
        </p:spPr>
        <p:txBody>
          <a:bodyPr wrap="non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Tailwind CSS ensures seamless experience across laptop &amp; mobile</a:t>
            </a:r>
            <a:endParaRPr lang="en-US" sz="1500" dirty="0"/>
          </a:p>
        </p:txBody>
      </p:sp>
      <p:sp>
        <p:nvSpPr>
          <p:cNvPr id="24" name="Text 22"/>
          <p:cNvSpPr/>
          <p:nvPr/>
        </p:nvSpPr>
        <p:spPr>
          <a:xfrm>
            <a:off x="7697153" y="5615702"/>
            <a:ext cx="5941576" cy="310039"/>
          </a:xfrm>
          <a:prstGeom prst="rect">
            <a:avLst/>
          </a:prstGeom>
          <a:noFill/>
          <a:ln/>
        </p:spPr>
        <p:txBody>
          <a:bodyPr wrap="non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Layout adapts automatically to any device</a:t>
            </a:r>
            <a:endParaRPr lang="en-US" sz="1500" dirty="0"/>
          </a:p>
        </p:txBody>
      </p:sp>
      <p:sp>
        <p:nvSpPr>
          <p:cNvPr id="25" name="Text 23"/>
          <p:cNvSpPr/>
          <p:nvPr/>
        </p:nvSpPr>
        <p:spPr>
          <a:xfrm>
            <a:off x="775097" y="6689527"/>
            <a:ext cx="13080206" cy="310039"/>
          </a:xfrm>
          <a:prstGeom prst="rect">
            <a:avLst/>
          </a:prstGeom>
          <a:noFill/>
          <a:ln/>
        </p:spPr>
        <p:txBody>
          <a:bodyPr wrap="non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The design prioritises user experience by combining clean aesthetics with functional navigation.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1341953"/>
            <a:ext cx="6277808" cy="489466"/>
          </a:xfrm>
          <a:prstGeom prst="rect">
            <a:avLst/>
          </a:prstGeom>
          <a:noFill/>
          <a:ln/>
        </p:spPr>
        <p:txBody>
          <a:bodyPr wrap="none" lIns="0" tIns="0" rIns="0" bIns="0" rtlCol="0" anchor="t"/>
          <a:lstStyle/>
          <a:p>
            <a:pPr algn="l" indent="0" marL="0">
              <a:lnSpc>
                <a:spcPts val="3850"/>
              </a:lnSpc>
              <a:buNone/>
            </a:pPr>
            <a:r>
              <a:rPr lang="en-US" sz="3050" b="1" dirty="0">
                <a:solidFill>
                  <a:srgbClr val="C6BFEE"/>
                </a:solidFill>
                <a:latin typeface="Prompt Medium" pitchFamily="34" charset="0"/>
                <a:ea typeface="Prompt Medium" pitchFamily="34" charset="-122"/>
                <a:cs typeface="Prompt Medium" pitchFamily="34" charset="-120"/>
              </a:rPr>
              <a:t>FEATURES ANF FUNCTIONALITY :</a:t>
            </a:r>
            <a:endParaRPr lang="en-US" sz="3050" dirty="0"/>
          </a:p>
        </p:txBody>
      </p:sp>
      <p:sp>
        <p:nvSpPr>
          <p:cNvPr id="3" name="Text 1"/>
          <p:cNvSpPr/>
          <p:nvPr/>
        </p:nvSpPr>
        <p:spPr>
          <a:xfrm>
            <a:off x="881063" y="2051685"/>
            <a:ext cx="12868275" cy="1688783"/>
          </a:xfrm>
          <a:prstGeom prst="rect">
            <a:avLst/>
          </a:prstGeom>
          <a:noFill/>
          <a:ln/>
        </p:spPr>
        <p:txBody>
          <a:bodyPr wrap="square" lIns="0" tIns="0" rIns="0" bIns="0" rtlCol="0" anchor="t"/>
          <a:lstStyle/>
          <a:p>
            <a:pPr algn="ctr" indent="0" marL="0">
              <a:lnSpc>
                <a:spcPts val="6600"/>
              </a:lnSpc>
              <a:buNone/>
            </a:pPr>
            <a:r>
              <a:rPr lang="en-US" sz="5300" dirty="0">
                <a:solidFill>
                  <a:srgbClr val="C6BFEE"/>
                </a:solidFill>
                <a:latin typeface="Prompt Medium" pitchFamily="34" charset="0"/>
                <a:ea typeface="Prompt Medium" pitchFamily="34" charset="-122"/>
                <a:cs typeface="Prompt Medium" pitchFamily="34" charset="-120"/>
              </a:rPr>
              <a:t>Enhancing User Engagement Through Dynamic Features</a:t>
            </a:r>
            <a:endParaRPr lang="en-US" sz="5300" dirty="0"/>
          </a:p>
        </p:txBody>
      </p:sp>
      <p:sp>
        <p:nvSpPr>
          <p:cNvPr id="4" name="Text 2"/>
          <p:cNvSpPr/>
          <p:nvPr/>
        </p:nvSpPr>
        <p:spPr>
          <a:xfrm>
            <a:off x="881063" y="4291132"/>
            <a:ext cx="2496503" cy="305991"/>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Animations &amp; Effects</a:t>
            </a:r>
            <a:endParaRPr lang="en-US" sz="1900" dirty="0"/>
          </a:p>
        </p:txBody>
      </p:sp>
      <p:sp>
        <p:nvSpPr>
          <p:cNvPr id="5" name="Text 3"/>
          <p:cNvSpPr/>
          <p:nvPr/>
        </p:nvSpPr>
        <p:spPr>
          <a:xfrm>
            <a:off x="881063" y="4817388"/>
            <a:ext cx="6165413" cy="352425"/>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DAD8E9"/>
                </a:solidFill>
                <a:latin typeface="Mukta Light" pitchFamily="34" charset="0"/>
                <a:ea typeface="Mukta Light" pitchFamily="34" charset="-122"/>
                <a:cs typeface="Mukta Light" pitchFamily="34" charset="-120"/>
              </a:rPr>
              <a:t>Animations &amp; Effects</a:t>
            </a:r>
            <a:endParaRPr lang="en-US" sz="1700" dirty="0"/>
          </a:p>
        </p:txBody>
      </p:sp>
      <p:sp>
        <p:nvSpPr>
          <p:cNvPr id="6" name="Text 4"/>
          <p:cNvSpPr/>
          <p:nvPr/>
        </p:nvSpPr>
        <p:spPr>
          <a:xfrm>
            <a:off x="881063" y="5246846"/>
            <a:ext cx="6165413"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Hover effects on profile photo, cards, and navigation links</a:t>
            </a:r>
            <a:endParaRPr lang="en-US" sz="1700" dirty="0"/>
          </a:p>
        </p:txBody>
      </p:sp>
      <p:sp>
        <p:nvSpPr>
          <p:cNvPr id="7" name="Text 5"/>
          <p:cNvSpPr/>
          <p:nvPr/>
        </p:nvSpPr>
        <p:spPr>
          <a:xfrm>
            <a:off x="881063" y="5676305"/>
            <a:ext cx="6165413" cy="704850"/>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Smooth transitions: fade-in and slide-up effects for text &amp; images</a:t>
            </a:r>
            <a:endParaRPr lang="en-US" sz="1700" dirty="0"/>
          </a:p>
        </p:txBody>
      </p:sp>
      <p:sp>
        <p:nvSpPr>
          <p:cNvPr id="8" name="Text 6"/>
          <p:cNvSpPr/>
          <p:nvPr/>
        </p:nvSpPr>
        <p:spPr>
          <a:xfrm>
            <a:off x="881063" y="6458188"/>
            <a:ext cx="6165413"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JavaScript scroll animations using Intersection Observer API</a:t>
            </a:r>
            <a:endParaRPr lang="en-US" sz="1700" dirty="0"/>
          </a:p>
        </p:txBody>
      </p:sp>
      <p:sp>
        <p:nvSpPr>
          <p:cNvPr id="9" name="Text 7"/>
          <p:cNvSpPr/>
          <p:nvPr/>
        </p:nvSpPr>
        <p:spPr>
          <a:xfrm>
            <a:off x="7591544" y="4291132"/>
            <a:ext cx="3913346" cy="305991"/>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User Engagement &amp; Interactivity</a:t>
            </a:r>
            <a:endParaRPr lang="en-US" sz="1900" dirty="0"/>
          </a:p>
        </p:txBody>
      </p:sp>
      <p:sp>
        <p:nvSpPr>
          <p:cNvPr id="10" name="Text 8"/>
          <p:cNvSpPr/>
          <p:nvPr/>
        </p:nvSpPr>
        <p:spPr>
          <a:xfrm>
            <a:off x="7591544" y="4817388"/>
            <a:ext cx="6165413"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Navigation links with smooth, animated scrolling</a:t>
            </a:r>
            <a:endParaRPr lang="en-US" sz="1700" dirty="0"/>
          </a:p>
        </p:txBody>
      </p:sp>
      <p:sp>
        <p:nvSpPr>
          <p:cNvPr id="11" name="Text 9"/>
          <p:cNvSpPr/>
          <p:nvPr/>
        </p:nvSpPr>
        <p:spPr>
          <a:xfrm>
            <a:off x="7591544" y="5246846"/>
            <a:ext cx="6165413"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Contact icons with hover zoom effect for clickable feedback</a:t>
            </a:r>
            <a:endParaRPr lang="en-US" sz="1700" dirty="0"/>
          </a:p>
        </p:txBody>
      </p:sp>
      <p:sp>
        <p:nvSpPr>
          <p:cNvPr id="12" name="Text 10"/>
          <p:cNvSpPr/>
          <p:nvPr/>
        </p:nvSpPr>
        <p:spPr>
          <a:xfrm>
            <a:off x="7591544" y="5676305"/>
            <a:ext cx="6165413" cy="704850"/>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Attractive gradient background (blue → purple) for modern aesthetic</a:t>
            </a:r>
            <a:endParaRPr lang="en-US" sz="1700" dirty="0"/>
          </a:p>
        </p:txBody>
      </p:sp>
      <p:sp>
        <p:nvSpPr>
          <p:cNvPr id="13" name="Text 11"/>
          <p:cNvSpPr/>
          <p:nvPr/>
        </p:nvSpPr>
        <p:spPr>
          <a:xfrm>
            <a:off x="7591544" y="6458188"/>
            <a:ext cx="6165413"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Responsive layout ensuring flawless display on laptop &amp; mobile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2025-09-10T16:47:22Z</dcterms:created>
  <dcterms:modified xsi:type="dcterms:W3CDTF">2025-09-10T16:47:22Z</dcterms:modified>
</cp:coreProperties>
</file>